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309" r:id="rId2"/>
    <p:sldId id="310" r:id="rId3"/>
    <p:sldId id="391" r:id="rId4"/>
    <p:sldId id="394" r:id="rId5"/>
    <p:sldId id="395" r:id="rId6"/>
    <p:sldId id="311" r:id="rId7"/>
    <p:sldId id="312" r:id="rId8"/>
    <p:sldId id="313" r:id="rId9"/>
    <p:sldId id="314" r:id="rId10"/>
    <p:sldId id="315" r:id="rId11"/>
    <p:sldId id="317" r:id="rId12"/>
    <p:sldId id="396" r:id="rId13"/>
    <p:sldId id="400" r:id="rId14"/>
    <p:sldId id="402" r:id="rId15"/>
    <p:sldId id="397" r:id="rId16"/>
    <p:sldId id="398" r:id="rId17"/>
    <p:sldId id="399" r:id="rId18"/>
    <p:sldId id="401" r:id="rId19"/>
    <p:sldId id="403" r:id="rId20"/>
    <p:sldId id="318" r:id="rId21"/>
    <p:sldId id="319" r:id="rId22"/>
    <p:sldId id="392" r:id="rId23"/>
    <p:sldId id="416" r:id="rId24"/>
    <p:sldId id="408" r:id="rId25"/>
    <p:sldId id="414" r:id="rId26"/>
    <p:sldId id="417" r:id="rId27"/>
    <p:sldId id="418" r:id="rId28"/>
    <p:sldId id="419" r:id="rId29"/>
    <p:sldId id="420" r:id="rId30"/>
    <p:sldId id="413" r:id="rId31"/>
    <p:sldId id="411" r:id="rId32"/>
    <p:sldId id="406" r:id="rId33"/>
    <p:sldId id="390" r:id="rId34"/>
    <p:sldId id="321" r:id="rId35"/>
    <p:sldId id="383" r:id="rId36"/>
    <p:sldId id="404" r:id="rId37"/>
    <p:sldId id="386" r:id="rId38"/>
    <p:sldId id="271" r:id="rId39"/>
    <p:sldId id="298" r:id="rId40"/>
    <p:sldId id="270" r:id="rId41"/>
    <p:sldId id="292" r:id="rId42"/>
    <p:sldId id="387" r:id="rId43"/>
    <p:sldId id="388" r:id="rId44"/>
    <p:sldId id="389" r:id="rId45"/>
    <p:sldId id="279" r:id="rId46"/>
    <p:sldId id="281" r:id="rId47"/>
    <p:sldId id="280" r:id="rId48"/>
    <p:sldId id="273" r:id="rId49"/>
    <p:sldId id="266" r:id="rId50"/>
    <p:sldId id="326" r:id="rId51"/>
    <p:sldId id="267" r:id="rId52"/>
    <p:sldId id="327" r:id="rId53"/>
    <p:sldId id="409" r:id="rId54"/>
    <p:sldId id="410" r:id="rId55"/>
  </p:sldIdLst>
  <p:sldSz cx="13444538" cy="7562850"/>
  <p:notesSz cx="10693400" cy="75628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8" userDrawn="1">
          <p15:clr>
            <a:srgbClr val="A4A3A4"/>
          </p15:clr>
        </p15:guide>
        <p15:guide id="2" pos="1883" userDrawn="1">
          <p15:clr>
            <a:srgbClr val="A4A3A4"/>
          </p15:clr>
        </p15:guide>
        <p15:guide id="3" orient="horz" pos="4158" userDrawn="1">
          <p15:clr>
            <a:srgbClr val="A4A3A4"/>
          </p15:clr>
        </p15:guide>
        <p15:guide id="5" pos="68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A451F"/>
    <a:srgbClr val="FFFF00"/>
    <a:srgbClr val="FCDBC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5840" autoAdjust="0"/>
  </p:normalViewPr>
  <p:slideViewPr>
    <p:cSldViewPr>
      <p:cViewPr>
        <p:scale>
          <a:sx n="88" d="100"/>
          <a:sy n="88" d="100"/>
        </p:scale>
        <p:origin x="944" y="312"/>
      </p:cViewPr>
      <p:guideLst>
        <p:guide orient="horz" pos="1038"/>
        <p:guide pos="1883"/>
        <p:guide orient="horz" pos="4158"/>
        <p:guide pos="6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AF8E8-ADBF-4DC5-A7E2-918D7C87305D}" type="datetimeFigureOut">
              <a:rPr lang="pt-BR" smtClean="0"/>
              <a:t>01/03/2026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66332-2D1A-4D63-8F1D-B7664D564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82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66332-2D1A-4D63-8F1D-B7664D564AC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7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66332-2D1A-4D63-8F1D-B7664D564AC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71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1024069" y="3417023"/>
            <a:ext cx="8186475" cy="279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00" tIns="43400" rIns="86800" bIns="43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661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1024069" y="3417023"/>
            <a:ext cx="8186475" cy="279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00" tIns="43400" rIns="86800" bIns="43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75087218-3DE0-2A45-6720-A0D0665C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>
            <a:extLst>
              <a:ext uri="{FF2B5EF4-FFF2-40B4-BE49-F238E27FC236}">
                <a16:creationId xmlns:a16="http://schemas.microsoft.com/office/drawing/2014/main" id="{8FEE2394-9EAC-ED5F-5685-FC45E702E7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4069" y="3417023"/>
            <a:ext cx="8186475" cy="279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00" tIns="43400" rIns="86800" bIns="43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5" name="Google Shape;155;p11:notes">
            <a:extLst>
              <a:ext uri="{FF2B5EF4-FFF2-40B4-BE49-F238E27FC236}">
                <a16:creationId xmlns:a16="http://schemas.microsoft.com/office/drawing/2014/main" id="{229B95F2-522E-C3EC-4738-BD033D50C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080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1024069" y="3417023"/>
            <a:ext cx="8186475" cy="279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00" tIns="43400" rIns="86800" bIns="43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8EA642C0-426E-1AD3-A23B-1DC1D0046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>
            <a:extLst>
              <a:ext uri="{FF2B5EF4-FFF2-40B4-BE49-F238E27FC236}">
                <a16:creationId xmlns:a16="http://schemas.microsoft.com/office/drawing/2014/main" id="{D05A0FD7-D78E-9158-1E92-474F6AD873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4069" y="3417023"/>
            <a:ext cx="8186475" cy="279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00" tIns="43400" rIns="86800" bIns="43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7" name="Google Shape;167;p12:notes">
            <a:extLst>
              <a:ext uri="{FF2B5EF4-FFF2-40B4-BE49-F238E27FC236}">
                <a16:creationId xmlns:a16="http://schemas.microsoft.com/office/drawing/2014/main" id="{00F7022B-F5A1-F4AA-CED4-E588702521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51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1024069" y="3417023"/>
            <a:ext cx="8186475" cy="279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00" tIns="43400" rIns="86800" bIns="43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46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0089" y="330200"/>
            <a:ext cx="12324361" cy="482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571143" y="7033450"/>
            <a:ext cx="4302252" cy="37814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72227" y="7033450"/>
            <a:ext cx="3092244" cy="37814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680067" y="7033450"/>
            <a:ext cx="3092244" cy="3781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571143" y="7033450"/>
            <a:ext cx="4302252" cy="37814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72227" y="7033450"/>
            <a:ext cx="3092244" cy="37814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3/1/26</a:t>
            </a:fld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ED8C869-CAB1-DE5F-CA47-22881EF1BC92}"/>
              </a:ext>
            </a:extLst>
          </p:cNvPr>
          <p:cNvSpPr txBox="1"/>
          <p:nvPr userDrawn="1"/>
        </p:nvSpPr>
        <p:spPr>
          <a:xfrm>
            <a:off x="11977352" y="70318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 userDrawn="1">
          <p15:clr>
            <a:srgbClr val="FBAE40"/>
          </p15:clr>
        </p15:guide>
        <p15:guide id="2" pos="4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-93" charset="-128"/>
                <a:cs typeface="ＭＳ Ｐゴシック" pitchFamily="-93" charset="-128"/>
              </a:defRPr>
            </a:lvl1pPr>
          </a:lstStyle>
          <a:p>
            <a:fld id="{20D18B02-019E-D045-956B-C32E2FAC9AD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92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560089" y="330201"/>
            <a:ext cx="123243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672227" y="1739456"/>
            <a:ext cx="121000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68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869" y="6829425"/>
            <a:ext cx="1747095" cy="5597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9" y="6829425"/>
            <a:ext cx="559724" cy="5597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2" userDrawn="1">
          <p15:clr>
            <a:srgbClr val="F26B43"/>
          </p15:clr>
        </p15:guide>
        <p15:guide id="2" pos="42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1.png"/><Relationship Id="rId18" Type="http://schemas.openxmlformats.org/officeDocument/2006/relationships/image" Target="../media/image66.jpg"/><Relationship Id="rId3" Type="http://schemas.openxmlformats.org/officeDocument/2006/relationships/image" Target="../media/image52.JPG"/><Relationship Id="rId21" Type="http://schemas.openxmlformats.org/officeDocument/2006/relationships/image" Target="../media/image69.jpg"/><Relationship Id="rId7" Type="http://schemas.openxmlformats.org/officeDocument/2006/relationships/image" Target="../media/image56.png"/><Relationship Id="rId12" Type="http://schemas.openxmlformats.org/officeDocument/2006/relationships/image" Target="../media/image60.jp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11" Type="http://schemas.openxmlformats.org/officeDocument/2006/relationships/image" Target="../media/image59.jpeg"/><Relationship Id="rId5" Type="http://schemas.openxmlformats.org/officeDocument/2006/relationships/image" Target="../media/image54.jpg"/><Relationship Id="rId15" Type="http://schemas.openxmlformats.org/officeDocument/2006/relationships/image" Target="../media/image63.jpeg"/><Relationship Id="rId10" Type="http://schemas.openxmlformats.org/officeDocument/2006/relationships/image" Target="../media/image3.jpeg"/><Relationship Id="rId19" Type="http://schemas.openxmlformats.org/officeDocument/2006/relationships/image" Target="../media/image67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Relationship Id="rId14" Type="http://schemas.openxmlformats.org/officeDocument/2006/relationships/image" Target="../media/image62.jpeg"/><Relationship Id="rId22" Type="http://schemas.openxmlformats.org/officeDocument/2006/relationships/image" Target="../media/image7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559448-DA96-6575-1B0B-CD7203E5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 b="17706"/>
          <a:stretch/>
        </p:blipFill>
        <p:spPr>
          <a:xfrm>
            <a:off x="0" y="-170108"/>
            <a:ext cx="13444537" cy="6831458"/>
          </a:xfrm>
          <a:prstGeom prst="rect">
            <a:avLst/>
          </a:prstGeom>
        </p:spPr>
      </p:pic>
      <p:sp>
        <p:nvSpPr>
          <p:cNvPr id="2" name="Google Shape;34;p1">
            <a:extLst>
              <a:ext uri="{FF2B5EF4-FFF2-40B4-BE49-F238E27FC236}">
                <a16:creationId xmlns:a16="http://schemas.microsoft.com/office/drawing/2014/main" id="{0BD93438-FD78-4BF2-3C93-10A34579F2F5}"/>
              </a:ext>
            </a:extLst>
          </p:cNvPr>
          <p:cNvSpPr txBox="1"/>
          <p:nvPr/>
        </p:nvSpPr>
        <p:spPr>
          <a:xfrm>
            <a:off x="2683669" y="6905625"/>
            <a:ext cx="823039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000" dirty="0">
                <a:solidFill>
                  <a:schemeClr val="bg1">
                    <a:lumMod val="50000"/>
                  </a:schemeClr>
                </a:solidFill>
                <a:latin typeface="Avenir Light"/>
                <a:ea typeface="Avenir"/>
                <a:cs typeface="Avenir"/>
                <a:sym typeface="Avenir"/>
              </a:rPr>
              <a:t>Alameda das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Embaúbas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latin typeface="Avenir Light"/>
                <a:ea typeface="Avenir"/>
                <a:cs typeface="Avenir"/>
                <a:sym typeface="Avenir"/>
              </a:rPr>
              <a:t>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1810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latin typeface="Avenir Light"/>
                <a:ea typeface="Avenir"/>
                <a:cs typeface="Avenir"/>
                <a:sym typeface="Avenir"/>
              </a:rPr>
              <a:t>, Quadra N L01, Quinta da </a:t>
            </a:r>
            <a:r>
              <a:rPr lang="pt-PT" sz="2000" dirty="0" err="1">
                <a:solidFill>
                  <a:schemeClr val="bg1">
                    <a:lumMod val="50000"/>
                  </a:schemeClr>
                </a:solidFill>
                <a:latin typeface="Avenir Light"/>
                <a:ea typeface="Avenir"/>
                <a:cs typeface="Avenir"/>
                <a:sym typeface="Avenir"/>
              </a:rPr>
              <a:t>Baroneza</a:t>
            </a:r>
            <a:endParaRPr sz="2000" b="0" i="0" u="none" strike="noStrike" cap="none" dirty="0">
              <a:solidFill>
                <a:schemeClr val="bg1">
                  <a:lumMod val="50000"/>
                </a:schemeClr>
              </a:solidFill>
              <a:latin typeface="Avenir Light"/>
              <a:ea typeface="Avenir"/>
              <a:cs typeface="Avenir"/>
              <a:sym typeface="Avenir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F6607D-8826-8005-1BF5-3B305CDC0FCD}"/>
              </a:ext>
            </a:extLst>
          </p:cNvPr>
          <p:cNvSpPr txBox="1"/>
          <p:nvPr/>
        </p:nvSpPr>
        <p:spPr>
          <a:xfrm>
            <a:off x="4626769" y="286405"/>
            <a:ext cx="419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7" algn="ctr"/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</a:t>
            </a:r>
          </a:p>
        </p:txBody>
      </p:sp>
    </p:spTree>
    <p:extLst>
      <p:ext uri="{BB962C8B-B14F-4D97-AF65-F5344CB8AC3E}">
        <p14:creationId xmlns:p14="http://schemas.microsoft.com/office/powerpoint/2010/main" val="2826698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1FAFE81-1B60-E9DD-0E0F-BF93A2A90849}"/>
              </a:ext>
            </a:extLst>
          </p:cNvPr>
          <p:cNvSpPr txBox="1"/>
          <p:nvPr/>
        </p:nvSpPr>
        <p:spPr>
          <a:xfrm>
            <a:off x="9770269" y="428625"/>
            <a:ext cx="3429000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- Acesso Social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E70C267-002B-412D-937C-9FF1C60CE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6721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A6D2238-3789-720F-53F6-6398B9014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672138" cy="75628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D9F723B-19F4-26EB-DEB0-ECE8B1CCF078}"/>
              </a:ext>
            </a:extLst>
          </p:cNvPr>
          <p:cNvSpPr txBox="1"/>
          <p:nvPr/>
        </p:nvSpPr>
        <p:spPr>
          <a:xfrm>
            <a:off x="9770269" y="428625"/>
            <a:ext cx="3264776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Escada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0902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BD912-2053-EDCF-9ED9-903C49F0B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E393518-D49C-8600-7A8A-9B051DD6125B}"/>
              </a:ext>
            </a:extLst>
          </p:cNvPr>
          <p:cNvSpPr txBox="1"/>
          <p:nvPr/>
        </p:nvSpPr>
        <p:spPr>
          <a:xfrm>
            <a:off x="9770269" y="428625"/>
            <a:ext cx="3264776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Gourmet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D63F5A-E8BC-EAB2-B062-39B049D85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6721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8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889CE-3B58-79DA-5171-2C3A03C2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09DE69-9D44-CF4C-24F9-143076D01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8" y="6061"/>
            <a:ext cx="10083800" cy="75628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89304C0-2FF4-AB8F-FBA1-88F969E4F1F8}"/>
              </a:ext>
            </a:extLst>
          </p:cNvPr>
          <p:cNvSpPr txBox="1"/>
          <p:nvPr/>
        </p:nvSpPr>
        <p:spPr>
          <a:xfrm>
            <a:off x="9770269" y="428625"/>
            <a:ext cx="3264776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Gourmet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77413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83CBE-64A2-DDAE-037E-E6FE48F4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2355228-9985-AA87-4337-7C5F06D0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672138" cy="75628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B52D418-9F96-67FE-66CB-5ED32C6DA07D}"/>
              </a:ext>
            </a:extLst>
          </p:cNvPr>
          <p:cNvSpPr txBox="1"/>
          <p:nvPr/>
        </p:nvSpPr>
        <p:spPr>
          <a:xfrm>
            <a:off x="9770269" y="428625"/>
            <a:ext cx="3264776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Living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1516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7C824-15C0-7753-20C7-358D40BAA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B304299-B49D-1836-48FD-0730AAF98A5B}"/>
              </a:ext>
            </a:extLst>
          </p:cNvPr>
          <p:cNvSpPr txBox="1"/>
          <p:nvPr/>
        </p:nvSpPr>
        <p:spPr>
          <a:xfrm>
            <a:off x="9770269" y="428625"/>
            <a:ext cx="3264776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Living/Jantar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64EE33A-260B-B001-BD2F-1D417A99A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6721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7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608C-139C-3562-9B34-D56FA9D87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DD69D5B-E78F-D33F-B682-48B1E348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9" y="-8404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5478-304F-9E29-7F09-9F81ACE0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F74106-9DC5-E1A8-55B9-B81621993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9" y="25213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96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C8615-2D3D-D825-F6F0-3457C6A18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8DF105-7EFC-B349-658A-443EF6C4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9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2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33A2-C160-3C2A-4A47-BFADE834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13DCA3-513E-F1CE-FE67-78897F44C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8" y="0"/>
            <a:ext cx="10083800" cy="75628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486165-6B4C-06D2-7D82-930CDF62D634}"/>
              </a:ext>
            </a:extLst>
          </p:cNvPr>
          <p:cNvSpPr txBox="1"/>
          <p:nvPr/>
        </p:nvSpPr>
        <p:spPr>
          <a:xfrm>
            <a:off x="9770269" y="352425"/>
            <a:ext cx="3264776" cy="4001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Cozinha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08739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CBFAE8-D7A6-0426-1380-54B027B5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1129"/>
            <a:ext cx="13444538" cy="100834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97B088-AB7F-C7AC-CD7F-9AA751DC2F55}"/>
              </a:ext>
            </a:extLst>
          </p:cNvPr>
          <p:cNvSpPr txBox="1"/>
          <p:nvPr/>
        </p:nvSpPr>
        <p:spPr>
          <a:xfrm>
            <a:off x="8779669" y="352425"/>
            <a:ext cx="39505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Fachada Frontal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794671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31FE1D-0E16-0584-F55B-45D5A53E8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93" y="-57127"/>
            <a:ext cx="11405067" cy="76070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797FCC-613A-B62A-1260-B878EA90AAC9}"/>
              </a:ext>
            </a:extLst>
          </p:cNvPr>
          <p:cNvSpPr txBox="1"/>
          <p:nvPr/>
        </p:nvSpPr>
        <p:spPr>
          <a:xfrm>
            <a:off x="9160669" y="352425"/>
            <a:ext cx="40267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Fachada Lateral 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461045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EC79F5-C6E3-FC08-F0F6-2342B150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9" y="0"/>
            <a:ext cx="1009912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2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ofá na sala&#10;&#10;O conteúdo gerado por IA pode estar incorreto.">
            <a:extLst>
              <a:ext uri="{FF2B5EF4-FFF2-40B4-BE49-F238E27FC236}">
                <a16:creationId xmlns:a16="http://schemas.microsoft.com/office/drawing/2014/main" id="{B5E86D08-C38A-786A-5222-619232121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0"/>
            <a:ext cx="10075069" cy="75563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F5DBAC-E69E-B991-3C59-48712440DADF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Sala Íntima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70711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2BBE6-2863-DB40-7502-7BBC61CEA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ala com sofá e mesa de centro de madeira&#10;&#10;O conteúdo gerado por IA pode estar incorreto.">
            <a:extLst>
              <a:ext uri="{FF2B5EF4-FFF2-40B4-BE49-F238E27FC236}">
                <a16:creationId xmlns:a16="http://schemas.microsoft.com/office/drawing/2014/main" id="{DA0517DE-697A-92FE-9D3A-2B035808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-866"/>
            <a:ext cx="10075069" cy="75563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67D016E-EB47-3730-0014-6F93D5A877B5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Sala Íntima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950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B643-36F8-52B1-0971-785141EB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B326F7-6FE7-B591-3E03-CEE412A60ABC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Circulação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67EFE1-A228-ADF4-426E-D9F32CE06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6721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29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7F872-55C2-082C-8280-36AA2B50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Quarto com cama e móveis de madeira&#10;&#10;O conteúdo gerado por IA pode estar incorreto.">
            <a:extLst>
              <a:ext uri="{FF2B5EF4-FFF2-40B4-BE49-F238E27FC236}">
                <a16:creationId xmlns:a16="http://schemas.microsoft.com/office/drawing/2014/main" id="{D1E59E13-0E67-BE68-00C3-C21A87C0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69" y="-28575"/>
            <a:ext cx="10151269" cy="761345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71570A7-0CE2-10BA-306D-B1F8AA39EEAE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1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16834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5F2D-67DC-F05A-2648-2A73675CD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Quarto com cama e cadeira&#10;&#10;O conteúdo gerado por IA pode estar incorreto.">
            <a:extLst>
              <a:ext uri="{FF2B5EF4-FFF2-40B4-BE49-F238E27FC236}">
                <a16:creationId xmlns:a16="http://schemas.microsoft.com/office/drawing/2014/main" id="{97B71332-84BC-9B5B-4ADB-FD655331F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0"/>
            <a:ext cx="10075069" cy="75563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D5D5F7A-82B2-B741-FA98-C900BC751901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2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216301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E990-1738-AA8E-B46C-36666D28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Quarto com cama e mesa de centro&#10;&#10;O conteúdo gerado por IA pode estar incorreto.">
            <a:extLst>
              <a:ext uri="{FF2B5EF4-FFF2-40B4-BE49-F238E27FC236}">
                <a16:creationId xmlns:a16="http://schemas.microsoft.com/office/drawing/2014/main" id="{637A75F5-DF6A-15B7-8FE9-53BFB6F8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8" y="0"/>
            <a:ext cx="10083800" cy="75628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DECAC2-3DB2-8D8E-6442-438D30F3F706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3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08292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749FB-BBFC-5CFF-F1E9-29DCE54A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Quarto com cama e cadeira&#10;&#10;O conteúdo gerado por IA pode estar incorreto.">
            <a:extLst>
              <a:ext uri="{FF2B5EF4-FFF2-40B4-BE49-F238E27FC236}">
                <a16:creationId xmlns:a16="http://schemas.microsoft.com/office/drawing/2014/main" id="{1F6DD536-7AEC-7116-4DBC-46F5DE5DE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6061"/>
            <a:ext cx="10075069" cy="75563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0DE0390-D2F2-AC8E-20C3-745232CEFEE6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4 (hóspedes)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99816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CE370-6571-499F-2B81-AB7D1E553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Quarto com móveis de madeira&#10;&#10;O conteúdo gerado por IA pode estar incorreto.">
            <a:extLst>
              <a:ext uri="{FF2B5EF4-FFF2-40B4-BE49-F238E27FC236}">
                <a16:creationId xmlns:a16="http://schemas.microsoft.com/office/drawing/2014/main" id="{87D3B7F2-8654-C482-FBED-1D80C12EE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-1"/>
            <a:ext cx="10105593" cy="75791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48176F8-3BE9-7732-8FDE-D3C8DDDFB38B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5 (hóspedes)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93288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2BCF853-8618-4F89-4C6B-BA2AB4E71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69" y="16405"/>
            <a:ext cx="10087139" cy="75628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DC4F24F-5AD2-1601-B26A-CDC8229C9FC7}"/>
              </a:ext>
            </a:extLst>
          </p:cNvPr>
          <p:cNvSpPr txBox="1"/>
          <p:nvPr/>
        </p:nvSpPr>
        <p:spPr>
          <a:xfrm>
            <a:off x="8779669" y="352425"/>
            <a:ext cx="39505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Fachada Frontal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67360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4251C-BC97-316C-C62D-5CA9456C9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Quarto com cama e cortina&#10;&#10;O conteúdo gerado por IA pode estar incorreto.">
            <a:extLst>
              <a:ext uri="{FF2B5EF4-FFF2-40B4-BE49-F238E27FC236}">
                <a16:creationId xmlns:a16="http://schemas.microsoft.com/office/drawing/2014/main" id="{6505BB63-1C36-9699-84FE-A28633EDE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0"/>
            <a:ext cx="10084811" cy="75636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943EEBE-894F-EC43-46F3-36D9EF30262A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Master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998209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16D3B-5384-F3C8-9457-206C01EB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Quarto com cama e janela com cortina&#10;&#10;O conteúdo gerado por IA pode estar incorreto.">
            <a:extLst>
              <a:ext uri="{FF2B5EF4-FFF2-40B4-BE49-F238E27FC236}">
                <a16:creationId xmlns:a16="http://schemas.microsoft.com/office/drawing/2014/main" id="{A77971C0-CED8-C09A-AE2E-840D3E243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0"/>
            <a:ext cx="10075069" cy="75563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6EA0FC-6551-2C62-90D2-4D84E697ED37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Master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958248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B2ECB-B3F0-AA93-AA96-B0DD5DFF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791FCA-DA13-2FDE-CFAE-07F10CD80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89" y="0"/>
            <a:ext cx="10083800" cy="75628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464D4B4-FAE9-2067-E3E9-2634BDBE7C8C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Closet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Master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424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CB371FC-C41C-33CF-7DFB-8EBD72A2B1F1}"/>
              </a:ext>
            </a:extLst>
          </p:cNvPr>
          <p:cNvSpPr txBox="1"/>
          <p:nvPr/>
        </p:nvSpPr>
        <p:spPr>
          <a:xfrm>
            <a:off x="8856663" y="4286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Banho </a:t>
            </a:r>
            <a:r>
              <a:rPr lang="pt-BR" sz="2000" b="0" i="0" u="none" strike="noStrike" baseline="0" dirty="0">
                <a:solidFill>
                  <a:schemeClr val="bg1"/>
                </a:solidFill>
                <a:latin typeface="Avenir"/>
              </a:rPr>
              <a:t>Master</a:t>
            </a:r>
            <a:endParaRPr lang="pt-PT" sz="2000" dirty="0">
              <a:solidFill>
                <a:schemeClr val="bg1"/>
              </a:solidFill>
              <a:latin typeface="Avenir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FAE415-380E-2767-1EAA-881C99627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80" y="0"/>
            <a:ext cx="10083800" cy="75628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11E452E-492E-F921-A43F-D6DF886B4FE2}"/>
              </a:ext>
            </a:extLst>
          </p:cNvPr>
          <p:cNvSpPr txBox="1"/>
          <p:nvPr/>
        </p:nvSpPr>
        <p:spPr>
          <a:xfrm>
            <a:off x="9009063" y="581025"/>
            <a:ext cx="41148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Banho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Master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635669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9B4BEA-439B-E36E-88F0-273CB7B9D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/>
          <a:stretch/>
        </p:blipFill>
        <p:spPr>
          <a:xfrm>
            <a:off x="0" y="-28575"/>
            <a:ext cx="13444538" cy="66174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11A4E0-6D83-5EB3-BA92-78281E9C0347}"/>
              </a:ext>
            </a:extLst>
          </p:cNvPr>
          <p:cNvSpPr txBox="1"/>
          <p:nvPr/>
        </p:nvSpPr>
        <p:spPr>
          <a:xfrm>
            <a:off x="8704263" y="276225"/>
            <a:ext cx="44196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Varanda Su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íte Master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2678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0DE0398-2550-6456-310C-1A19B834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 r="1014"/>
          <a:stretch/>
        </p:blipFill>
        <p:spPr>
          <a:xfrm>
            <a:off x="-1" y="-28575"/>
            <a:ext cx="13444539" cy="661552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61767D-0568-13C0-C54E-658BCE433BEB}"/>
              </a:ext>
            </a:extLst>
          </p:cNvPr>
          <p:cNvSpPr txBox="1"/>
          <p:nvPr/>
        </p:nvSpPr>
        <p:spPr>
          <a:xfrm>
            <a:off x="9236869" y="352425"/>
            <a:ext cx="38862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Fachada Fundos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745237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325F6-032E-7242-E074-5F362E0C9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9CC414-B5B7-D708-5C35-1CEEDC45C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0"/>
            <a:ext cx="10083800" cy="75628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C56F81C-B848-B3AF-A75F-6FE443AD155F}"/>
              </a:ext>
            </a:extLst>
          </p:cNvPr>
          <p:cNvSpPr txBox="1"/>
          <p:nvPr/>
        </p:nvSpPr>
        <p:spPr>
          <a:xfrm>
            <a:off x="9160669" y="352425"/>
            <a:ext cx="3886200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Sauna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120928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F878A49-D021-07A3-C494-FB4B0F086AF4}"/>
              </a:ext>
            </a:extLst>
          </p:cNvPr>
          <p:cNvSpPr txBox="1"/>
          <p:nvPr/>
        </p:nvSpPr>
        <p:spPr>
          <a:xfrm>
            <a:off x="10162935" y="3815912"/>
            <a:ext cx="1569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</a:rPr>
              <a:t>Planta Baixa</a:t>
            </a:r>
          </a:p>
        </p:txBody>
      </p:sp>
    </p:spTree>
    <p:extLst>
      <p:ext uri="{BB962C8B-B14F-4D97-AF65-F5344CB8AC3E}">
        <p14:creationId xmlns:p14="http://schemas.microsoft.com/office/powerpoint/2010/main" val="2577064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3652" r="20077" b="19773"/>
          <a:stretch/>
        </p:blipFill>
        <p:spPr>
          <a:xfrm>
            <a:off x="-9457" y="-22044"/>
            <a:ext cx="9398726" cy="7598970"/>
          </a:xfrm>
          <a:prstGeom prst="rect">
            <a:avLst/>
          </a:prstGeom>
        </p:spPr>
      </p:pic>
      <p:sp>
        <p:nvSpPr>
          <p:cNvPr id="6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>
                  <a:lumMod val="50000"/>
                </a:schemeClr>
              </a:solidFill>
              <a:latin typeface="Avenir"/>
            </a:endParaRPr>
          </a:p>
        </p:txBody>
      </p:sp>
      <p:sp>
        <p:nvSpPr>
          <p:cNvPr id="7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163334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Implantação</a:t>
            </a:r>
            <a:endParaRPr sz="1400" b="0" i="0" u="none" strike="noStrike" cap="none" dirty="0">
              <a:solidFill>
                <a:schemeClr val="bg1">
                  <a:lumMod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650160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r="6452" b="7504"/>
          <a:stretch/>
        </p:blipFill>
        <p:spPr>
          <a:xfrm>
            <a:off x="-1" y="-28576"/>
            <a:ext cx="8669874" cy="7591425"/>
          </a:xfrm>
          <a:prstGeom prst="rect">
            <a:avLst/>
          </a:prstGeom>
        </p:spPr>
      </p:pic>
      <p:sp>
        <p:nvSpPr>
          <p:cNvPr id="5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>
                  <a:lumMod val="50000"/>
                </a:schemeClr>
              </a:solidFill>
              <a:latin typeface="Avenir"/>
            </a:endParaRPr>
          </a:p>
        </p:txBody>
      </p:sp>
      <p:sp>
        <p:nvSpPr>
          <p:cNvPr id="7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163334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Piso Térreo</a:t>
            </a:r>
            <a:endParaRPr sz="1400" b="0" i="0" u="none" strike="noStrike" cap="none" dirty="0">
              <a:solidFill>
                <a:schemeClr val="bg1">
                  <a:lumMod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59934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EC90A-1DE8-3F7D-7CE2-E9FE59295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0E5314-C828-FFA5-5925-A6B652526979}"/>
              </a:ext>
            </a:extLst>
          </p:cNvPr>
          <p:cNvSpPr txBox="1"/>
          <p:nvPr/>
        </p:nvSpPr>
        <p:spPr>
          <a:xfrm>
            <a:off x="9020093" y="352425"/>
            <a:ext cx="39505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Fachada Frontal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5E74DF7-735E-B70C-A62C-5058C6FA3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17" y="0"/>
            <a:ext cx="5055304" cy="75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0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2005" r="1888" b="9273"/>
          <a:stretch/>
        </p:blipFill>
        <p:spPr>
          <a:xfrm>
            <a:off x="-1" y="-28575"/>
            <a:ext cx="9846470" cy="7613997"/>
          </a:xfrm>
          <a:prstGeom prst="rect">
            <a:avLst/>
          </a:prstGeom>
        </p:spPr>
      </p:pic>
      <p:sp>
        <p:nvSpPr>
          <p:cNvPr id="5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>
                  <a:lumMod val="50000"/>
                </a:schemeClr>
              </a:solidFill>
              <a:latin typeface="Avenir"/>
            </a:endParaRPr>
          </a:p>
        </p:txBody>
      </p:sp>
      <p:sp>
        <p:nvSpPr>
          <p:cNvPr id="6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163334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Piso Superior</a:t>
            </a:r>
            <a:endParaRPr sz="1400" b="0" i="0" u="none" strike="noStrike" cap="none" dirty="0">
              <a:solidFill>
                <a:schemeClr val="bg1">
                  <a:lumMod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978045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92" y="844922"/>
            <a:ext cx="5264720" cy="503659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A748F67-03D1-4294-825A-8F962C2BF9C2}"/>
              </a:ext>
            </a:extLst>
          </p:cNvPr>
          <p:cNvSpPr txBox="1"/>
          <p:nvPr/>
        </p:nvSpPr>
        <p:spPr>
          <a:xfrm>
            <a:off x="9171650" y="3095625"/>
            <a:ext cx="405809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200" dirty="0">
                <a:latin typeface="Avenir"/>
              </a:rPr>
              <a:t>Áreas cobertas                                                   824,16m² </a:t>
            </a:r>
          </a:p>
          <a:p>
            <a:r>
              <a:rPr lang="pt-BR" sz="1200" dirty="0">
                <a:latin typeface="Avenir"/>
              </a:rPr>
              <a:t> </a:t>
            </a:r>
          </a:p>
          <a:p>
            <a:r>
              <a:rPr lang="pt-BR" sz="1200" dirty="0">
                <a:latin typeface="Avenir"/>
              </a:rPr>
              <a:t>Áreas descobertas e garagem                         254,15m²</a:t>
            </a:r>
          </a:p>
          <a:p>
            <a:r>
              <a:rPr lang="pt-BR" sz="1200" dirty="0">
                <a:latin typeface="Avenir"/>
              </a:rPr>
              <a:t> </a:t>
            </a:r>
          </a:p>
          <a:p>
            <a:r>
              <a:rPr lang="pt-BR" sz="1200" dirty="0">
                <a:latin typeface="Avenir"/>
              </a:rPr>
              <a:t>Piscina, prainha, espelho d’água e spa          </a:t>
            </a:r>
            <a:r>
              <a:rPr lang="pt-BR" sz="1200" dirty="0">
                <a:solidFill>
                  <a:schemeClr val="tx1"/>
                </a:solidFill>
                <a:latin typeface="Avenir"/>
              </a:rPr>
              <a:t>165,57</a:t>
            </a:r>
            <a:r>
              <a:rPr lang="pt-BR" sz="1200" dirty="0">
                <a:latin typeface="Avenir"/>
              </a:rPr>
              <a:t>m² </a:t>
            </a:r>
          </a:p>
          <a:p>
            <a:endParaRPr lang="pt-BR" sz="1200" dirty="0">
              <a:latin typeface="Avenir"/>
            </a:endParaRPr>
          </a:p>
          <a:p>
            <a:endParaRPr lang="pt-BR" sz="1200" dirty="0">
              <a:latin typeface="Avenir"/>
            </a:endParaRPr>
          </a:p>
          <a:p>
            <a:r>
              <a:rPr lang="pt-BR" sz="1200" b="1" dirty="0">
                <a:latin typeface="Avenir"/>
              </a:rPr>
              <a:t>Total                                                                </a:t>
            </a:r>
            <a:r>
              <a:rPr lang="pt-BR" sz="1200" b="1" dirty="0">
                <a:solidFill>
                  <a:schemeClr val="tx1"/>
                </a:solidFill>
                <a:latin typeface="Avenir"/>
              </a:rPr>
              <a:t>1.243,88m²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D2204D2-42D0-4175-AB5B-33F91D5568A6}"/>
              </a:ext>
            </a:extLst>
          </p:cNvPr>
          <p:cNvSpPr txBox="1"/>
          <p:nvPr/>
        </p:nvSpPr>
        <p:spPr>
          <a:xfrm>
            <a:off x="281991" y="6446936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venir"/>
              </a:rPr>
              <a:t>Térreo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D2204D2-42D0-4175-AB5B-33F91D5568A6}"/>
              </a:ext>
            </a:extLst>
          </p:cNvPr>
          <p:cNvSpPr txBox="1"/>
          <p:nvPr/>
        </p:nvSpPr>
        <p:spPr>
          <a:xfrm>
            <a:off x="5234114" y="6470217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venir"/>
              </a:rPr>
              <a:t>Superior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529CCEB-387B-447C-8F3B-554B6C8D6D41}"/>
              </a:ext>
            </a:extLst>
          </p:cNvPr>
          <p:cNvSpPr/>
          <p:nvPr/>
        </p:nvSpPr>
        <p:spPr>
          <a:xfrm>
            <a:off x="8700308" y="3526369"/>
            <a:ext cx="443061" cy="187008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>
                  <a:lumMod val="50000"/>
                </a:schemeClr>
              </a:solidFill>
              <a:latin typeface="Avenir"/>
            </a:endParaRPr>
          </a:p>
        </p:txBody>
      </p:sp>
      <p:sp>
        <p:nvSpPr>
          <p:cNvPr id="27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163334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Quadro de áreas</a:t>
            </a:r>
            <a:endParaRPr sz="1400" b="0" i="0" u="none" strike="noStrike" cap="none" dirty="0">
              <a:solidFill>
                <a:schemeClr val="bg1">
                  <a:lumMod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529CCEB-387B-447C-8F3B-554B6C8D6D41}"/>
              </a:ext>
            </a:extLst>
          </p:cNvPr>
          <p:cNvSpPr/>
          <p:nvPr/>
        </p:nvSpPr>
        <p:spPr>
          <a:xfrm>
            <a:off x="8700308" y="3159751"/>
            <a:ext cx="443061" cy="187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9529CCEB-387B-447C-8F3B-554B6C8D6D41}"/>
              </a:ext>
            </a:extLst>
          </p:cNvPr>
          <p:cNvSpPr/>
          <p:nvPr/>
        </p:nvSpPr>
        <p:spPr>
          <a:xfrm>
            <a:off x="8700307" y="3880455"/>
            <a:ext cx="443061" cy="1870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098477-8733-659B-83F8-4CD6D464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47" y="1092044"/>
            <a:ext cx="1921494" cy="48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21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0"/>
          <p:cNvSpPr txBox="1"/>
          <p:nvPr/>
        </p:nvSpPr>
        <p:spPr>
          <a:xfrm>
            <a:off x="990178" y="179443"/>
            <a:ext cx="11273389" cy="106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algn="ctr">
              <a:buClr>
                <a:srgbClr val="595959"/>
              </a:buClr>
              <a:buSzPts val="2647"/>
            </a:pPr>
            <a:r>
              <a:rPr lang="pt-PT" sz="2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Aroeira: Programa e Memorial Descritivo</a:t>
            </a:r>
          </a:p>
        </p:txBody>
      </p:sp>
      <p:sp>
        <p:nvSpPr>
          <p:cNvPr id="8" name="Google Shape;93;p10">
            <a:extLst>
              <a:ext uri="{FF2B5EF4-FFF2-40B4-BE49-F238E27FC236}">
                <a16:creationId xmlns:a16="http://schemas.microsoft.com/office/drawing/2014/main" id="{38CC5252-AC72-D742-4CB5-6CCCF5534343}"/>
              </a:ext>
            </a:extLst>
          </p:cNvPr>
          <p:cNvSpPr txBox="1"/>
          <p:nvPr/>
        </p:nvSpPr>
        <p:spPr>
          <a:xfrm>
            <a:off x="990178" y="809625"/>
            <a:ext cx="10204702" cy="562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81" tIns="0" rIns="62181" bIns="0" anchor="t" anchorCtr="0">
            <a:noAutofit/>
          </a:bodyPr>
          <a:lstStyle/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PT" sz="1400" dirty="0">
                <a:latin typeface="Avenir"/>
                <a:ea typeface="Avenir"/>
                <a:cs typeface="Avenir"/>
                <a:sym typeface="Avenir"/>
              </a:rPr>
              <a:t>Projeto por FGMF Arquitetos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1.243,88 m² de área construída 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Lote de 3.300m² de esquina, com vista para o laranjal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6 suítes, sendo 4 no superior e 2 de hóspedes no térreo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PT" sz="1400" dirty="0">
                <a:latin typeface="Avenir"/>
                <a:ea typeface="Avenir"/>
                <a:cs typeface="Avenir"/>
                <a:sym typeface="Avenir"/>
              </a:rPr>
              <a:t>Suíte </a:t>
            </a:r>
            <a:r>
              <a:rPr lang="pt-PT" sz="1400" dirty="0" err="1">
                <a:latin typeface="Avenir"/>
                <a:ea typeface="Avenir"/>
                <a:cs typeface="Avenir"/>
                <a:sym typeface="Avenir"/>
              </a:rPr>
              <a:t>master</a:t>
            </a:r>
            <a:r>
              <a:rPr lang="pt-PT" sz="1400" dirty="0">
                <a:latin typeface="Avenir"/>
                <a:ea typeface="Avenir"/>
                <a:cs typeface="Avenir"/>
                <a:sym typeface="Avenir"/>
              </a:rPr>
              <a:t> de 63 m² com closet, </a:t>
            </a:r>
            <a:r>
              <a:rPr lang="pt-PT" sz="1400" dirty="0" err="1">
                <a:latin typeface="Avenir"/>
                <a:ea typeface="Avenir"/>
                <a:cs typeface="Avenir"/>
                <a:sym typeface="Avenir"/>
              </a:rPr>
              <a:t>home</a:t>
            </a:r>
            <a:r>
              <a:rPr lang="pt-PT" sz="1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pt-PT" sz="1400" dirty="0" err="1">
                <a:latin typeface="Avenir"/>
                <a:ea typeface="Avenir"/>
                <a:cs typeface="Avenir"/>
                <a:sym typeface="Avenir"/>
              </a:rPr>
              <a:t>office</a:t>
            </a:r>
            <a:r>
              <a:rPr lang="pt-PT" sz="1400" dirty="0">
                <a:latin typeface="Avenir"/>
                <a:ea typeface="Avenir"/>
                <a:cs typeface="Avenir"/>
                <a:sym typeface="Avenir"/>
              </a:rPr>
              <a:t> e banho com banheira de imersão 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Living com estar e jantar 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Home </a:t>
            </a:r>
            <a:r>
              <a:rPr lang="pt-BR" sz="1400" dirty="0" err="1">
                <a:latin typeface="Avenir"/>
                <a:ea typeface="Avenir"/>
                <a:cs typeface="Avenir"/>
                <a:sym typeface="Avenir"/>
              </a:rPr>
              <a:t>theater</a:t>
            </a:r>
            <a:endParaRPr lang="pt-BR" sz="1400" dirty="0">
              <a:latin typeface="Avenir"/>
              <a:ea typeface="Avenir"/>
              <a:cs typeface="Avenir"/>
              <a:sym typeface="Avenir"/>
            </a:endParaRP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Adega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</a:rPr>
              <a:t>Área gourmet com varanda externa coberta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</a:rPr>
              <a:t>Fogo de chão</a:t>
            </a:r>
            <a:endParaRPr lang="pt-BR" sz="1400" dirty="0">
              <a:latin typeface="Avenir"/>
              <a:ea typeface="Avenir"/>
              <a:cs typeface="Avenir"/>
              <a:sym typeface="Avenir"/>
            </a:endParaRPr>
          </a:p>
          <a:p>
            <a:pPr marL="342900" lvl="0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sym typeface="Avenir"/>
              </a:rPr>
              <a:t>Piscina com prainha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Jacuzzi externa</a:t>
            </a:r>
          </a:p>
          <a:p>
            <a:pPr marL="342900" lvl="2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Sauna úmida</a:t>
            </a:r>
            <a:endParaRPr lang="pt-BR" sz="1400" dirty="0">
              <a:latin typeface="Avenir"/>
              <a:sym typeface="Avenir"/>
            </a:endParaRPr>
          </a:p>
          <a:p>
            <a:pPr marL="342900" lvl="0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Cozinha com despensa e louceiro</a:t>
            </a:r>
          </a:p>
          <a:p>
            <a:pPr marL="342900" lvl="0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Dependências para caseiro com 2 quartos, sala e cozinha</a:t>
            </a:r>
          </a:p>
          <a:p>
            <a:pPr marL="342900" indent="-158750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latin typeface="Avenir"/>
                <a:ea typeface="Avenir"/>
                <a:cs typeface="Avenir"/>
                <a:sym typeface="Avenir"/>
              </a:rPr>
              <a:t>Garagem com 4 vagas cobertas</a:t>
            </a: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465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3;p10">
            <a:extLst>
              <a:ext uri="{FF2B5EF4-FFF2-40B4-BE49-F238E27FC236}">
                <a16:creationId xmlns:a16="http://schemas.microsoft.com/office/drawing/2014/main" id="{F506AB39-C4A6-B4F5-9729-08837048F628}"/>
              </a:ext>
            </a:extLst>
          </p:cNvPr>
          <p:cNvSpPr txBox="1"/>
          <p:nvPr/>
        </p:nvSpPr>
        <p:spPr>
          <a:xfrm>
            <a:off x="990178" y="962025"/>
            <a:ext cx="11464182" cy="598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81" tIns="0" rIns="62181" bIns="0" anchor="t" anchorCtr="0">
            <a:noAutofit/>
          </a:bodyPr>
          <a:lstStyle/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Revestimentos dos pisos e fachada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Área social com piso revestido em granito branco Siena 1,00x1,00. Área íntima com piso revestido em madeira cumaru. Acessos externos revestidos em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fulget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. Piscina revestida em porcelanato Portinari. Paredes externas com textura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Ibratim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</a:endParaRP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Janelas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tamanho piso-teto, em alumínio com pintura eletrostática na cor marrom, dando grande durabilidade e facilidade de manutenção, com vidro temperado 12 mm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Guarda-corpo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em vidro temperado e laminado 12 mm, na varanda externa da suíte master e nas suítes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Forro do teto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em gesso acartonado na cor branca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Escada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tipo “cascata”, construída em concreto armado, revestida em granito (pisada e espelho)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Portas internas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de abrir em madeira com pintura em laca branca, altura e espessura acima do padrão (altura de 2,60m e espessura de 4,5cm) e fechaduras em inox da marca La Fonte. 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Louças e metais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todos da marca Deca instalados em todos os banhos, cozinha e lavanderia, cuba de inox da marca Tramontina. Assentos das bacias Deca com sistema "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slow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close”. Banheira de imersão da marca Jacuzzi modelo “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free-standing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”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Acabamentos dos banheiros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Todos os banhos possuem iluminação zenital, com domus ventilados e tela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anti-mosquito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instaladas. Piso e paredes do box revestidas em granito branco Siena, com ralo linear oculto dentro do box, feito na própria pedra. Todos os banhos possuem box com porta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blindex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de vidro temperado 12 mm, e espelhos grandes cobrindo toda a parede acima da bancada, nichos dentro do box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Bancadas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: todas em pedra, sendo dos banhos em granito branco Siena, da cozinha e da área gourmet em granito Preto São Gabriel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Marcenaria: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instalada em todos os ambientes, com dobradiças da marca Blum, gavetas com corrediças telescópicas, portas e gavetas com amortecimento, na cozinha, gourmet, closets das suítes, banhos e lavanderia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33206" lvl="2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sym typeface="Arial"/>
            </a:endParaRPr>
          </a:p>
        </p:txBody>
      </p:sp>
      <p:sp>
        <p:nvSpPr>
          <p:cNvPr id="4" name="Google Shape;101;p10">
            <a:extLst>
              <a:ext uri="{FF2B5EF4-FFF2-40B4-BE49-F238E27FC236}">
                <a16:creationId xmlns:a16="http://schemas.microsoft.com/office/drawing/2014/main" id="{3B1E5158-6C6D-FBD8-05B2-6ADFFE853548}"/>
              </a:ext>
            </a:extLst>
          </p:cNvPr>
          <p:cNvSpPr txBox="1"/>
          <p:nvPr/>
        </p:nvSpPr>
        <p:spPr>
          <a:xfrm>
            <a:off x="990178" y="179443"/>
            <a:ext cx="11273389" cy="106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algn="ctr">
              <a:buClr>
                <a:srgbClr val="595959"/>
              </a:buClr>
              <a:buSzPts val="2647"/>
            </a:pPr>
            <a:r>
              <a:rPr lang="pt-PT" sz="2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Aroeira: Programa e Memorial Descritivo</a:t>
            </a:r>
          </a:p>
        </p:txBody>
      </p:sp>
    </p:spTree>
    <p:extLst>
      <p:ext uri="{BB962C8B-B14F-4D97-AF65-F5344CB8AC3E}">
        <p14:creationId xmlns:p14="http://schemas.microsoft.com/office/powerpoint/2010/main" val="1909693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9;p10">
            <a:extLst>
              <a:ext uri="{FF2B5EF4-FFF2-40B4-BE49-F238E27FC236}">
                <a16:creationId xmlns:a16="http://schemas.microsoft.com/office/drawing/2014/main" id="{1E738F22-B72A-15EC-5FBA-AA6C7C3D7F0C}"/>
              </a:ext>
            </a:extLst>
          </p:cNvPr>
          <p:cNvSpPr txBox="1"/>
          <p:nvPr/>
        </p:nvSpPr>
        <p:spPr>
          <a:xfrm>
            <a:off x="990178" y="809625"/>
            <a:ext cx="10643598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81" tIns="68574" rIns="62181" bIns="68574" anchor="t" anchorCtr="0">
            <a:noAutofit/>
          </a:bodyPr>
          <a:lstStyle/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venir"/>
              </a:rPr>
              <a:t>⁠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Ar condicionado VRV instalado em todos os ambientes da casa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(living, home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theater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, sala intima,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suites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, cozinha e casa do caseiro),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sendo que na sala de estar e jantar foi utilizado o sistema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dutado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com grelhas lineares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Paisagismo completo projeto assinado por Rodrigo Oliveira, com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irrigação automatizada instalado em todo o jardim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Poço artesiano instalado com geração de 2.700 litros/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h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</a:endParaRP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Iluminação instalada 100% em led em toda a casa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100% mobiliada (living, jantar, gourmet, home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theater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, sala intima e suítes)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Cortinas instaladas em todas as suítes, sala intima e home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theater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Adega com capacidade para 500 garrafas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Automação da iluminação com sistema Absolute instalada nas área sociais e jardim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Rede de internet e dados instalada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Eletrodomésticos instalados na cozinha, lavanderia e gourmet, TV Samsung instaladas no home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theater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e na sala intima 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Sauna úmida instalada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Aquecimento a gás para piscina e jacuzzi instalado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Toldo instalado na área gourmet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Aquecimento solar para a água de consumo da casa com boiler de 1000 litros, instalado na casa de máquinas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Caixas d’água com capacidade para 5.000 litros, instalados na casa de máquinas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Sistema de filtragem da piscina instalado (bomba e filtro de areia) </a:t>
            </a:r>
          </a:p>
          <a:p>
            <a:pPr marL="233206" indent="-107966">
              <a:lnSpc>
                <a:spcPct val="150000"/>
              </a:lnSpc>
              <a:buClr>
                <a:srgbClr val="404040"/>
              </a:buClr>
              <a:buSzPts val="1544"/>
              <a:buFont typeface="Arial"/>
              <a:buChar char="•"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</a:rPr>
              <a:t> Previsão para energia fotovoltaica</a:t>
            </a:r>
          </a:p>
          <a:p>
            <a:pPr marL="125240">
              <a:lnSpc>
                <a:spcPct val="150000"/>
              </a:lnSpc>
              <a:buClr>
                <a:srgbClr val="404040"/>
              </a:buClr>
              <a:buSzPts val="1544"/>
            </a:pPr>
            <a:endParaRPr lang="pt-BR" sz="1400" dirty="0">
              <a:solidFill>
                <a:schemeClr val="bg1">
                  <a:lumMod val="50000"/>
                </a:schemeClr>
              </a:solidFill>
              <a:latin typeface="Avenir"/>
            </a:endParaRPr>
          </a:p>
        </p:txBody>
      </p:sp>
      <p:sp>
        <p:nvSpPr>
          <p:cNvPr id="3" name="Google Shape;101;p10">
            <a:extLst>
              <a:ext uri="{FF2B5EF4-FFF2-40B4-BE49-F238E27FC236}">
                <a16:creationId xmlns:a16="http://schemas.microsoft.com/office/drawing/2014/main" id="{F8EB6C8A-A7C8-2FBB-587B-FBA0AFA5B41A}"/>
              </a:ext>
            </a:extLst>
          </p:cNvPr>
          <p:cNvSpPr txBox="1"/>
          <p:nvPr/>
        </p:nvSpPr>
        <p:spPr>
          <a:xfrm>
            <a:off x="990178" y="179443"/>
            <a:ext cx="11273389" cy="106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algn="ctr">
              <a:buClr>
                <a:srgbClr val="595959"/>
              </a:buClr>
              <a:buSzPts val="2647"/>
            </a:pPr>
            <a:r>
              <a:rPr lang="pt-PT" sz="2400" dirty="0">
                <a:solidFill>
                  <a:schemeClr val="bg1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Aroeira: Programa e Memorial Descritivo</a:t>
            </a:r>
          </a:p>
        </p:txBody>
      </p:sp>
    </p:spTree>
    <p:extLst>
      <p:ext uri="{BB962C8B-B14F-4D97-AF65-F5344CB8AC3E}">
        <p14:creationId xmlns:p14="http://schemas.microsoft.com/office/powerpoint/2010/main" val="3945469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r="3051"/>
          <a:stretch/>
        </p:blipFill>
        <p:spPr>
          <a:xfrm>
            <a:off x="8467" y="0"/>
            <a:ext cx="13419402" cy="6677025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6341269" y="1495425"/>
            <a:ext cx="2209800" cy="685800"/>
            <a:chOff x="4664869" y="1419225"/>
            <a:chExt cx="2209800" cy="685800"/>
          </a:xfrm>
        </p:grpSpPr>
        <p:sp>
          <p:nvSpPr>
            <p:cNvPr id="3" name="Retângulo 2"/>
            <p:cNvSpPr/>
            <p:nvPr/>
          </p:nvSpPr>
          <p:spPr>
            <a:xfrm>
              <a:off x="4664869" y="1724025"/>
              <a:ext cx="2209800" cy="381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venir Light"/>
                </a:rPr>
                <a:t>Quinta da </a:t>
              </a:r>
              <a:r>
                <a:rPr lang="pt-BR" sz="1400" dirty="0" err="1">
                  <a:solidFill>
                    <a:schemeClr val="bg1"/>
                  </a:solidFill>
                  <a:latin typeface="Avenir Light"/>
                </a:rPr>
                <a:t>Baroneza</a:t>
              </a:r>
              <a:endParaRPr lang="pt-BR" sz="1400" dirty="0">
                <a:solidFill>
                  <a:schemeClr val="bg1"/>
                </a:solidFill>
                <a:latin typeface="Avenir Light"/>
              </a:endParaRPr>
            </a:p>
          </p:txBody>
        </p:sp>
        <p:sp>
          <p:nvSpPr>
            <p:cNvPr id="6" name="Triângulo isósceles 5"/>
            <p:cNvSpPr/>
            <p:nvPr/>
          </p:nvSpPr>
          <p:spPr>
            <a:xfrm>
              <a:off x="4664869" y="1419225"/>
              <a:ext cx="353568" cy="3048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7865269" y="405765"/>
            <a:ext cx="1867884" cy="310515"/>
            <a:chOff x="4397185" y="1724025"/>
            <a:chExt cx="1867884" cy="310515"/>
          </a:xfrm>
          <a:solidFill>
            <a:srgbClr val="FCDBC0"/>
          </a:solidFill>
        </p:grpSpPr>
        <p:sp>
          <p:nvSpPr>
            <p:cNvPr id="11" name="Retângulo 10"/>
            <p:cNvSpPr/>
            <p:nvPr/>
          </p:nvSpPr>
          <p:spPr>
            <a:xfrm>
              <a:off x="4664869" y="1724025"/>
              <a:ext cx="1600200" cy="3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Bragança Paulista</a:t>
              </a:r>
            </a:p>
          </p:txBody>
        </p:sp>
        <p:sp>
          <p:nvSpPr>
            <p:cNvPr id="12" name="Triângulo isósceles 11"/>
            <p:cNvSpPr/>
            <p:nvPr/>
          </p:nvSpPr>
          <p:spPr>
            <a:xfrm rot="16200000">
              <a:off x="4375770" y="1745441"/>
              <a:ext cx="310514" cy="2676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4854733" y="3061024"/>
            <a:ext cx="838200" cy="533400"/>
            <a:chOff x="4664869" y="1495425"/>
            <a:chExt cx="838200" cy="533400"/>
          </a:xfrm>
          <a:solidFill>
            <a:srgbClr val="FCDBC0"/>
          </a:solidFill>
        </p:grpSpPr>
        <p:sp>
          <p:nvSpPr>
            <p:cNvPr id="14" name="Retângulo 13"/>
            <p:cNvSpPr/>
            <p:nvPr/>
          </p:nvSpPr>
          <p:spPr>
            <a:xfrm>
              <a:off x="4664869" y="1724025"/>
              <a:ext cx="838200" cy="30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Jundiaí</a:t>
              </a:r>
              <a:endParaRPr lang="pt-BR" sz="1400" dirty="0">
                <a:solidFill>
                  <a:schemeClr val="accent6">
                    <a:lumMod val="50000"/>
                  </a:schemeClr>
                </a:solidFill>
                <a:latin typeface="Avenir Light"/>
              </a:endParaRPr>
            </a:p>
          </p:txBody>
        </p:sp>
        <p:sp>
          <p:nvSpPr>
            <p:cNvPr id="15" name="Triângulo isósceles 14"/>
            <p:cNvSpPr/>
            <p:nvPr/>
          </p:nvSpPr>
          <p:spPr>
            <a:xfrm>
              <a:off x="4664869" y="1495425"/>
              <a:ext cx="265176" cy="228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6836569" y="5381625"/>
            <a:ext cx="1028700" cy="534714"/>
            <a:chOff x="4664869" y="1800225"/>
            <a:chExt cx="1028700" cy="534714"/>
          </a:xfrm>
          <a:solidFill>
            <a:srgbClr val="FCDBC0"/>
          </a:solidFill>
        </p:grpSpPr>
        <p:sp>
          <p:nvSpPr>
            <p:cNvPr id="18" name="Retângulo 17"/>
            <p:cNvSpPr/>
            <p:nvPr/>
          </p:nvSpPr>
          <p:spPr>
            <a:xfrm>
              <a:off x="4664869" y="1800225"/>
              <a:ext cx="1028700" cy="30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São Paulo</a:t>
              </a:r>
            </a:p>
          </p:txBody>
        </p:sp>
        <p:sp>
          <p:nvSpPr>
            <p:cNvPr id="19" name="Triângulo isósceles 18"/>
            <p:cNvSpPr/>
            <p:nvPr/>
          </p:nvSpPr>
          <p:spPr>
            <a:xfrm rot="10800000">
              <a:off x="4664869" y="2105025"/>
              <a:ext cx="266700" cy="22991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931069" y="5605825"/>
            <a:ext cx="1867884" cy="310515"/>
            <a:chOff x="4397185" y="1724025"/>
            <a:chExt cx="1867884" cy="310515"/>
          </a:xfrm>
          <a:solidFill>
            <a:srgbClr val="FCDBC0"/>
          </a:solidFill>
        </p:grpSpPr>
        <p:sp>
          <p:nvSpPr>
            <p:cNvPr id="21" name="Retângulo 20"/>
            <p:cNvSpPr/>
            <p:nvPr/>
          </p:nvSpPr>
          <p:spPr>
            <a:xfrm>
              <a:off x="4664869" y="1724025"/>
              <a:ext cx="1600200" cy="3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Sorocaba</a:t>
              </a:r>
            </a:p>
          </p:txBody>
        </p:sp>
        <p:sp>
          <p:nvSpPr>
            <p:cNvPr id="22" name="Triângulo isósceles 21"/>
            <p:cNvSpPr/>
            <p:nvPr/>
          </p:nvSpPr>
          <p:spPr>
            <a:xfrm rot="16200000">
              <a:off x="4375770" y="1745441"/>
              <a:ext cx="310514" cy="2676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10456069" y="3476625"/>
            <a:ext cx="1640713" cy="310515"/>
            <a:chOff x="4163677" y="1724025"/>
            <a:chExt cx="2591443" cy="310515"/>
          </a:xfrm>
          <a:solidFill>
            <a:schemeClr val="accent6"/>
          </a:solidFill>
        </p:grpSpPr>
        <p:sp>
          <p:nvSpPr>
            <p:cNvPr id="24" name="Retângulo 23"/>
            <p:cNvSpPr/>
            <p:nvPr/>
          </p:nvSpPr>
          <p:spPr>
            <a:xfrm>
              <a:off x="4163677" y="1724025"/>
              <a:ext cx="2322329" cy="306000"/>
            </a:xfrm>
            <a:prstGeom prst="rect">
              <a:avLst/>
            </a:prstGeom>
            <a:solidFill>
              <a:srgbClr val="F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São José dos Campos</a:t>
              </a:r>
            </a:p>
          </p:txBody>
        </p:sp>
        <p:sp>
          <p:nvSpPr>
            <p:cNvPr id="25" name="Triângulo isósceles 24"/>
            <p:cNvSpPr/>
            <p:nvPr/>
          </p:nvSpPr>
          <p:spPr>
            <a:xfrm rot="5400000">
              <a:off x="6466021" y="1745441"/>
              <a:ext cx="310514" cy="267684"/>
            </a:xfrm>
            <a:prstGeom prst="triangle">
              <a:avLst/>
            </a:prstGeom>
            <a:solidFill>
              <a:srgbClr val="F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/>
              </a:solidFill>
              <a:latin typeface="Avenir"/>
            </a:endParaRPr>
          </a:p>
        </p:txBody>
      </p:sp>
      <p:sp>
        <p:nvSpPr>
          <p:cNvPr id="28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227469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Mapa de Localização</a:t>
            </a:r>
            <a:endParaRPr sz="1400" b="0" i="0" u="none" strike="noStrike" cap="none" dirty="0">
              <a:solidFill>
                <a:schemeClr val="bg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55425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6565" b="5907"/>
          <a:stretch/>
        </p:blipFill>
        <p:spPr>
          <a:xfrm>
            <a:off x="0" y="0"/>
            <a:ext cx="13444538" cy="6677025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7331869" y="2198688"/>
            <a:ext cx="1352550" cy="847484"/>
            <a:chOff x="4664869" y="1419225"/>
            <a:chExt cx="1352550" cy="847484"/>
          </a:xfrm>
        </p:grpSpPr>
        <p:sp>
          <p:nvSpPr>
            <p:cNvPr id="3" name="Retângulo 2"/>
            <p:cNvSpPr/>
            <p:nvPr/>
          </p:nvSpPr>
          <p:spPr>
            <a:xfrm>
              <a:off x="4664869" y="1724025"/>
              <a:ext cx="1352550" cy="54268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venir Light"/>
                </a:rPr>
                <a:t>Quadra N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  <a:latin typeface="Avenir Light"/>
                </a:rPr>
                <a:t>Fase 5</a:t>
              </a:r>
            </a:p>
          </p:txBody>
        </p:sp>
        <p:sp>
          <p:nvSpPr>
            <p:cNvPr id="6" name="Triângulo isósceles 5"/>
            <p:cNvSpPr/>
            <p:nvPr/>
          </p:nvSpPr>
          <p:spPr>
            <a:xfrm>
              <a:off x="4664869" y="1419225"/>
              <a:ext cx="353568" cy="3048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1388269" y="3476625"/>
            <a:ext cx="1295400" cy="533400"/>
            <a:chOff x="4664869" y="1495425"/>
            <a:chExt cx="1295400" cy="533400"/>
          </a:xfrm>
          <a:solidFill>
            <a:srgbClr val="FCDBC0"/>
          </a:solidFill>
        </p:grpSpPr>
        <p:sp>
          <p:nvSpPr>
            <p:cNvPr id="14" name="Retângulo 13"/>
            <p:cNvSpPr/>
            <p:nvPr/>
          </p:nvSpPr>
          <p:spPr>
            <a:xfrm>
              <a:off x="4664869" y="1724025"/>
              <a:ext cx="1295400" cy="30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Clube Hípico</a:t>
              </a:r>
              <a:endParaRPr lang="pt-BR" sz="1400" dirty="0">
                <a:solidFill>
                  <a:schemeClr val="accent6">
                    <a:lumMod val="50000"/>
                  </a:schemeClr>
                </a:solidFill>
                <a:latin typeface="Avenir Light"/>
              </a:endParaRPr>
            </a:p>
          </p:txBody>
        </p:sp>
        <p:sp>
          <p:nvSpPr>
            <p:cNvPr id="15" name="Triângulo isósceles 14"/>
            <p:cNvSpPr/>
            <p:nvPr/>
          </p:nvSpPr>
          <p:spPr>
            <a:xfrm>
              <a:off x="4664869" y="1495425"/>
              <a:ext cx="265176" cy="228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5122069" y="1800225"/>
            <a:ext cx="1353344" cy="534714"/>
            <a:chOff x="3578225" y="1800225"/>
            <a:chExt cx="1353344" cy="534714"/>
          </a:xfrm>
          <a:solidFill>
            <a:srgbClr val="FCDBC0"/>
          </a:solidFill>
        </p:grpSpPr>
        <p:sp>
          <p:nvSpPr>
            <p:cNvPr id="18" name="Retângulo 17"/>
            <p:cNvSpPr/>
            <p:nvPr/>
          </p:nvSpPr>
          <p:spPr>
            <a:xfrm>
              <a:off x="3578225" y="1800225"/>
              <a:ext cx="1353344" cy="30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Portaria de Serviço</a:t>
              </a:r>
            </a:p>
          </p:txBody>
        </p:sp>
        <p:sp>
          <p:nvSpPr>
            <p:cNvPr id="19" name="Triângulo isósceles 18"/>
            <p:cNvSpPr/>
            <p:nvPr/>
          </p:nvSpPr>
          <p:spPr>
            <a:xfrm rot="10800000">
              <a:off x="4664869" y="2105025"/>
              <a:ext cx="266700" cy="22991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Retângulo 20"/>
          <p:cNvSpPr/>
          <p:nvPr/>
        </p:nvSpPr>
        <p:spPr>
          <a:xfrm>
            <a:off x="3064669" y="5490867"/>
            <a:ext cx="1180116" cy="310515"/>
          </a:xfrm>
          <a:prstGeom prst="rect">
            <a:avLst/>
          </a:prstGeom>
          <a:solidFill>
            <a:srgbClr val="FCD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accent6">
                    <a:lumMod val="50000"/>
                  </a:schemeClr>
                </a:solidFill>
                <a:latin typeface="Avenir Light"/>
              </a:rPr>
              <a:t>Lago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8EFF893-2427-4C55-95D7-5B0C57C36F30}"/>
              </a:ext>
            </a:extLst>
          </p:cNvPr>
          <p:cNvGrpSpPr/>
          <p:nvPr/>
        </p:nvGrpSpPr>
        <p:grpSpPr>
          <a:xfrm>
            <a:off x="2188369" y="1686582"/>
            <a:ext cx="1295400" cy="533400"/>
            <a:chOff x="4664869" y="1495425"/>
            <a:chExt cx="1295400" cy="533400"/>
          </a:xfrm>
          <a:solidFill>
            <a:srgbClr val="FCDBC0"/>
          </a:solidFill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C5A560E-8327-4D8F-91FF-98EEAD5EED49}"/>
                </a:ext>
              </a:extLst>
            </p:cNvPr>
            <p:cNvSpPr/>
            <p:nvPr/>
          </p:nvSpPr>
          <p:spPr>
            <a:xfrm>
              <a:off x="4664869" y="1724025"/>
              <a:ext cx="1295400" cy="30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Portaria Principal</a:t>
              </a:r>
              <a:endParaRPr lang="pt-BR" sz="1400" dirty="0">
                <a:solidFill>
                  <a:schemeClr val="accent6">
                    <a:lumMod val="50000"/>
                  </a:schemeClr>
                </a:solidFill>
                <a:latin typeface="Avenir Light"/>
              </a:endParaRPr>
            </a:p>
          </p:txBody>
        </p:sp>
        <p:sp>
          <p:nvSpPr>
            <p:cNvPr id="22" name="Triângulo isósceles 21">
              <a:extLst>
                <a:ext uri="{FF2B5EF4-FFF2-40B4-BE49-F238E27FC236}">
                  <a16:creationId xmlns:a16="http://schemas.microsoft.com/office/drawing/2014/main" id="{3A3CBE7C-B3CA-4DC8-80E7-37543A30864A}"/>
                </a:ext>
              </a:extLst>
            </p:cNvPr>
            <p:cNvSpPr/>
            <p:nvPr/>
          </p:nvSpPr>
          <p:spPr>
            <a:xfrm>
              <a:off x="4664869" y="1495425"/>
              <a:ext cx="265176" cy="228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/>
              </a:solidFill>
              <a:latin typeface="Avenir"/>
            </a:endParaRPr>
          </a:p>
        </p:txBody>
      </p:sp>
      <p:sp>
        <p:nvSpPr>
          <p:cNvPr id="25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227469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Mapa de Localização</a:t>
            </a:r>
            <a:endParaRPr sz="1400" b="0" i="0" u="none" strike="noStrike" cap="none" dirty="0">
              <a:solidFill>
                <a:schemeClr val="bg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556572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0F83ECA-C1C6-9645-AA87-E8CFDCC34D8C}"/>
              </a:ext>
            </a:extLst>
          </p:cNvPr>
          <p:cNvGrpSpPr/>
          <p:nvPr/>
        </p:nvGrpSpPr>
        <p:grpSpPr>
          <a:xfrm>
            <a:off x="-14197" y="1"/>
            <a:ext cx="13458735" cy="6677024"/>
            <a:chOff x="-14197" y="1"/>
            <a:chExt cx="13458735" cy="667702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/>
            <a:srcRect l="5641" t="1232" r="8433" b="229"/>
            <a:stretch/>
          </p:blipFill>
          <p:spPr>
            <a:xfrm>
              <a:off x="-14197" y="1"/>
              <a:ext cx="13458735" cy="6677024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 rot="20296746">
              <a:off x="5939988" y="1928908"/>
              <a:ext cx="1979612" cy="304800"/>
            </a:xfrm>
            <a:prstGeom prst="rect">
              <a:avLst/>
            </a:prstGeom>
            <a:solidFill>
              <a:srgbClr val="F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Alameda das Embaúbas</a:t>
              </a:r>
            </a:p>
          </p:txBody>
        </p:sp>
        <p:grpSp>
          <p:nvGrpSpPr>
            <p:cNvPr id="45" name="Agrupar 44"/>
            <p:cNvGrpSpPr/>
            <p:nvPr/>
          </p:nvGrpSpPr>
          <p:grpSpPr>
            <a:xfrm>
              <a:off x="3217916" y="1145894"/>
              <a:ext cx="7630489" cy="5108602"/>
              <a:chOff x="2974848" y="1569204"/>
              <a:chExt cx="6998208" cy="4685291"/>
            </a:xfrm>
          </p:grpSpPr>
          <p:sp>
            <p:nvSpPr>
              <p:cNvPr id="44" name="Forma Livre 43"/>
              <p:cNvSpPr/>
              <p:nvPr/>
            </p:nvSpPr>
            <p:spPr>
              <a:xfrm>
                <a:off x="2998185" y="3790273"/>
                <a:ext cx="1402686" cy="1462662"/>
              </a:xfrm>
              <a:custGeom>
                <a:avLst/>
                <a:gdLst>
                  <a:gd name="connsiteX0" fmla="*/ 0 w 1347216"/>
                  <a:gd name="connsiteY0" fmla="*/ 365760 h 1450848"/>
                  <a:gd name="connsiteX1" fmla="*/ 414528 w 1347216"/>
                  <a:gd name="connsiteY1" fmla="*/ 1450848 h 1450848"/>
                  <a:gd name="connsiteX2" fmla="*/ 1347216 w 1347216"/>
                  <a:gd name="connsiteY2" fmla="*/ 1085088 h 1450848"/>
                  <a:gd name="connsiteX3" fmla="*/ 963168 w 1347216"/>
                  <a:gd name="connsiteY3" fmla="*/ 0 h 1450848"/>
                  <a:gd name="connsiteX4" fmla="*/ 0 w 1347216"/>
                  <a:gd name="connsiteY4" fmla="*/ 365760 h 1450848"/>
                  <a:gd name="connsiteX0" fmla="*/ 2600295 w 3947511"/>
                  <a:gd name="connsiteY0" fmla="*/ 365760 h 4083511"/>
                  <a:gd name="connsiteX1" fmla="*/ 0 w 3947511"/>
                  <a:gd name="connsiteY1" fmla="*/ 4083511 h 4083511"/>
                  <a:gd name="connsiteX2" fmla="*/ 3947511 w 3947511"/>
                  <a:gd name="connsiteY2" fmla="*/ 1085088 h 4083511"/>
                  <a:gd name="connsiteX3" fmla="*/ 3563463 w 3947511"/>
                  <a:gd name="connsiteY3" fmla="*/ 0 h 4083511"/>
                  <a:gd name="connsiteX4" fmla="*/ 2600295 w 3947511"/>
                  <a:gd name="connsiteY4" fmla="*/ 365760 h 4083511"/>
                  <a:gd name="connsiteX0" fmla="*/ 0 w 4468195"/>
                  <a:gd name="connsiteY0" fmla="*/ 3093963 h 4083511"/>
                  <a:gd name="connsiteX1" fmla="*/ 520684 w 4468195"/>
                  <a:gd name="connsiteY1" fmla="*/ 4083511 h 4083511"/>
                  <a:gd name="connsiteX2" fmla="*/ 4468195 w 4468195"/>
                  <a:gd name="connsiteY2" fmla="*/ 1085088 h 4083511"/>
                  <a:gd name="connsiteX3" fmla="*/ 4084147 w 4468195"/>
                  <a:gd name="connsiteY3" fmla="*/ 0 h 4083511"/>
                  <a:gd name="connsiteX4" fmla="*/ 0 w 4468195"/>
                  <a:gd name="connsiteY4" fmla="*/ 3093963 h 4083511"/>
                  <a:gd name="connsiteX0" fmla="*/ 0 w 4468195"/>
                  <a:gd name="connsiteY0" fmla="*/ 2008875 h 2998423"/>
                  <a:gd name="connsiteX1" fmla="*/ 520684 w 4468195"/>
                  <a:gd name="connsiteY1" fmla="*/ 2998423 h 2998423"/>
                  <a:gd name="connsiteX2" fmla="*/ 4468195 w 4468195"/>
                  <a:gd name="connsiteY2" fmla="*/ 0 h 2998423"/>
                  <a:gd name="connsiteX3" fmla="*/ 814551 w 4468195"/>
                  <a:gd name="connsiteY3" fmla="*/ 1547574 h 2998423"/>
                  <a:gd name="connsiteX4" fmla="*/ 0 w 4468195"/>
                  <a:gd name="connsiteY4" fmla="*/ 2008875 h 2998423"/>
                  <a:gd name="connsiteX0" fmla="*/ 0 w 1379063"/>
                  <a:gd name="connsiteY0" fmla="*/ 461301 h 1450849"/>
                  <a:gd name="connsiteX1" fmla="*/ 520684 w 1379063"/>
                  <a:gd name="connsiteY1" fmla="*/ 1450849 h 1450849"/>
                  <a:gd name="connsiteX2" fmla="*/ 1379063 w 1379063"/>
                  <a:gd name="connsiteY2" fmla="*/ 1021396 h 1450849"/>
                  <a:gd name="connsiteX3" fmla="*/ 814551 w 1379063"/>
                  <a:gd name="connsiteY3" fmla="*/ 0 h 1450849"/>
                  <a:gd name="connsiteX4" fmla="*/ 0 w 1379063"/>
                  <a:gd name="connsiteY4" fmla="*/ 461301 h 1450849"/>
                  <a:gd name="connsiteX0" fmla="*/ 0 w 1438121"/>
                  <a:gd name="connsiteY0" fmla="*/ 425865 h 1450849"/>
                  <a:gd name="connsiteX1" fmla="*/ 579742 w 1438121"/>
                  <a:gd name="connsiteY1" fmla="*/ 1450849 h 1450849"/>
                  <a:gd name="connsiteX2" fmla="*/ 1438121 w 1438121"/>
                  <a:gd name="connsiteY2" fmla="*/ 1021396 h 1450849"/>
                  <a:gd name="connsiteX3" fmla="*/ 873609 w 1438121"/>
                  <a:gd name="connsiteY3" fmla="*/ 0 h 1450849"/>
                  <a:gd name="connsiteX4" fmla="*/ 0 w 1438121"/>
                  <a:gd name="connsiteY4" fmla="*/ 425865 h 1450849"/>
                  <a:gd name="connsiteX0" fmla="*/ 0 w 1438121"/>
                  <a:gd name="connsiteY0" fmla="*/ 425865 h 1439037"/>
                  <a:gd name="connsiteX1" fmla="*/ 544306 w 1438121"/>
                  <a:gd name="connsiteY1" fmla="*/ 1439037 h 1439037"/>
                  <a:gd name="connsiteX2" fmla="*/ 1438121 w 1438121"/>
                  <a:gd name="connsiteY2" fmla="*/ 1021396 h 1439037"/>
                  <a:gd name="connsiteX3" fmla="*/ 873609 w 1438121"/>
                  <a:gd name="connsiteY3" fmla="*/ 0 h 1439037"/>
                  <a:gd name="connsiteX4" fmla="*/ 0 w 1438121"/>
                  <a:gd name="connsiteY4" fmla="*/ 425865 h 1439037"/>
                  <a:gd name="connsiteX0" fmla="*/ 0 w 1402686"/>
                  <a:gd name="connsiteY0" fmla="*/ 425865 h 1439037"/>
                  <a:gd name="connsiteX1" fmla="*/ 544306 w 1402686"/>
                  <a:gd name="connsiteY1" fmla="*/ 1439037 h 1439037"/>
                  <a:gd name="connsiteX2" fmla="*/ 1402686 w 1402686"/>
                  <a:gd name="connsiteY2" fmla="*/ 997772 h 1439037"/>
                  <a:gd name="connsiteX3" fmla="*/ 873609 w 1402686"/>
                  <a:gd name="connsiteY3" fmla="*/ 0 h 1439037"/>
                  <a:gd name="connsiteX4" fmla="*/ 0 w 1402686"/>
                  <a:gd name="connsiteY4" fmla="*/ 425865 h 1439037"/>
                  <a:gd name="connsiteX0" fmla="*/ 0 w 1402686"/>
                  <a:gd name="connsiteY0" fmla="*/ 449489 h 1462661"/>
                  <a:gd name="connsiteX1" fmla="*/ 544306 w 1402686"/>
                  <a:gd name="connsiteY1" fmla="*/ 1462661 h 1462661"/>
                  <a:gd name="connsiteX2" fmla="*/ 1402686 w 1402686"/>
                  <a:gd name="connsiteY2" fmla="*/ 1021396 h 1462661"/>
                  <a:gd name="connsiteX3" fmla="*/ 897232 w 1402686"/>
                  <a:gd name="connsiteY3" fmla="*/ 0 h 1462661"/>
                  <a:gd name="connsiteX4" fmla="*/ 0 w 1402686"/>
                  <a:gd name="connsiteY4" fmla="*/ 449489 h 146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86" h="1462661">
                    <a:moveTo>
                      <a:pt x="0" y="449489"/>
                    </a:moveTo>
                    <a:lnTo>
                      <a:pt x="544306" y="1462661"/>
                    </a:lnTo>
                    <a:lnTo>
                      <a:pt x="1402686" y="1021396"/>
                    </a:lnTo>
                    <a:lnTo>
                      <a:pt x="897232" y="0"/>
                    </a:lnTo>
                    <a:lnTo>
                      <a:pt x="0" y="449489"/>
                    </a:lnTo>
                    <a:close/>
                  </a:path>
                </a:pathLst>
              </a:custGeom>
              <a:solidFill>
                <a:srgbClr val="FCDBC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2974848" y="1569204"/>
                <a:ext cx="6998208" cy="4685291"/>
              </a:xfrm>
              <a:custGeom>
                <a:avLst/>
                <a:gdLst>
                  <a:gd name="connsiteX0" fmla="*/ 0 w 6998208"/>
                  <a:gd name="connsiteY0" fmla="*/ 2682240 h 4681728"/>
                  <a:gd name="connsiteX1" fmla="*/ 1146048 w 6998208"/>
                  <a:gd name="connsiteY1" fmla="*/ 4681728 h 4681728"/>
                  <a:gd name="connsiteX2" fmla="*/ 5431536 w 6998208"/>
                  <a:gd name="connsiteY2" fmla="*/ 2773680 h 4681728"/>
                  <a:gd name="connsiteX3" fmla="*/ 6035040 w 6998208"/>
                  <a:gd name="connsiteY3" fmla="*/ 2572512 h 4681728"/>
                  <a:gd name="connsiteX4" fmla="*/ 6443472 w 6998208"/>
                  <a:gd name="connsiteY4" fmla="*/ 2176272 h 4681728"/>
                  <a:gd name="connsiteX5" fmla="*/ 6998208 w 6998208"/>
                  <a:gd name="connsiteY5" fmla="*/ 195072 h 4681728"/>
                  <a:gd name="connsiteX6" fmla="*/ 6827520 w 6998208"/>
                  <a:gd name="connsiteY6" fmla="*/ 0 h 4681728"/>
                  <a:gd name="connsiteX7" fmla="*/ 0 w 6998208"/>
                  <a:gd name="connsiteY7" fmla="*/ 2682240 h 4681728"/>
                  <a:gd name="connsiteX0" fmla="*/ 0 w 6998208"/>
                  <a:gd name="connsiteY0" fmla="*/ 2682240 h 4681728"/>
                  <a:gd name="connsiteX1" fmla="*/ 1146048 w 6998208"/>
                  <a:gd name="connsiteY1" fmla="*/ 4681728 h 4681728"/>
                  <a:gd name="connsiteX2" fmla="*/ 5431536 w 6998208"/>
                  <a:gd name="connsiteY2" fmla="*/ 2773680 h 4681728"/>
                  <a:gd name="connsiteX3" fmla="*/ 6035040 w 6998208"/>
                  <a:gd name="connsiteY3" fmla="*/ 2572512 h 4681728"/>
                  <a:gd name="connsiteX4" fmla="*/ 6443472 w 6998208"/>
                  <a:gd name="connsiteY4" fmla="*/ 2176272 h 4681728"/>
                  <a:gd name="connsiteX5" fmla="*/ 6998208 w 6998208"/>
                  <a:gd name="connsiteY5" fmla="*/ 195072 h 4681728"/>
                  <a:gd name="connsiteX6" fmla="*/ 6827520 w 6998208"/>
                  <a:gd name="connsiteY6" fmla="*/ 0 h 4681728"/>
                  <a:gd name="connsiteX7" fmla="*/ 0 w 6998208"/>
                  <a:gd name="connsiteY7" fmla="*/ 2682240 h 4681728"/>
                  <a:gd name="connsiteX0" fmla="*/ 0 w 6998208"/>
                  <a:gd name="connsiteY0" fmla="*/ 2682240 h 4681728"/>
                  <a:gd name="connsiteX1" fmla="*/ 1146048 w 6998208"/>
                  <a:gd name="connsiteY1" fmla="*/ 4681728 h 4681728"/>
                  <a:gd name="connsiteX2" fmla="*/ 5431536 w 6998208"/>
                  <a:gd name="connsiteY2" fmla="*/ 2773680 h 4681728"/>
                  <a:gd name="connsiteX3" fmla="*/ 6035040 w 6998208"/>
                  <a:gd name="connsiteY3" fmla="*/ 2572512 h 4681728"/>
                  <a:gd name="connsiteX4" fmla="*/ 6443472 w 6998208"/>
                  <a:gd name="connsiteY4" fmla="*/ 2176272 h 4681728"/>
                  <a:gd name="connsiteX5" fmla="*/ 6998208 w 6998208"/>
                  <a:gd name="connsiteY5" fmla="*/ 195072 h 4681728"/>
                  <a:gd name="connsiteX6" fmla="*/ 6827520 w 6998208"/>
                  <a:gd name="connsiteY6" fmla="*/ 0 h 4681728"/>
                  <a:gd name="connsiteX7" fmla="*/ 0 w 6998208"/>
                  <a:gd name="connsiteY7" fmla="*/ 2682240 h 4681728"/>
                  <a:gd name="connsiteX0" fmla="*/ 0 w 6998208"/>
                  <a:gd name="connsiteY0" fmla="*/ 2685214 h 4684702"/>
                  <a:gd name="connsiteX1" fmla="*/ 1146048 w 6998208"/>
                  <a:gd name="connsiteY1" fmla="*/ 4684702 h 4684702"/>
                  <a:gd name="connsiteX2" fmla="*/ 5431536 w 6998208"/>
                  <a:gd name="connsiteY2" fmla="*/ 2776654 h 4684702"/>
                  <a:gd name="connsiteX3" fmla="*/ 6035040 w 6998208"/>
                  <a:gd name="connsiteY3" fmla="*/ 2575486 h 4684702"/>
                  <a:gd name="connsiteX4" fmla="*/ 6443472 w 6998208"/>
                  <a:gd name="connsiteY4" fmla="*/ 2179246 h 4684702"/>
                  <a:gd name="connsiteX5" fmla="*/ 6998208 w 6998208"/>
                  <a:gd name="connsiteY5" fmla="*/ 198046 h 4684702"/>
                  <a:gd name="connsiteX6" fmla="*/ 6827520 w 6998208"/>
                  <a:gd name="connsiteY6" fmla="*/ 2974 h 4684702"/>
                  <a:gd name="connsiteX7" fmla="*/ 0 w 6998208"/>
                  <a:gd name="connsiteY7" fmla="*/ 2685214 h 4684702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31536 w 6998208"/>
                  <a:gd name="connsiteY2" fmla="*/ 2777243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31536 w 6998208"/>
                  <a:gd name="connsiteY2" fmla="*/ 2777243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31536 w 6998208"/>
                  <a:gd name="connsiteY2" fmla="*/ 2777243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31536 w 6998208"/>
                  <a:gd name="connsiteY2" fmla="*/ 2777243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084064 w 6998208"/>
                  <a:gd name="connsiteY2" fmla="*/ 2301755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  <a:gd name="connsiteX0" fmla="*/ 0 w 6998208"/>
                  <a:gd name="connsiteY0" fmla="*/ 2685803 h 4685291"/>
                  <a:gd name="connsiteX1" fmla="*/ 1146048 w 6998208"/>
                  <a:gd name="connsiteY1" fmla="*/ 4685291 h 4685291"/>
                  <a:gd name="connsiteX2" fmla="*/ 5419344 w 6998208"/>
                  <a:gd name="connsiteY2" fmla="*/ 2771147 h 4685291"/>
                  <a:gd name="connsiteX3" fmla="*/ 6035040 w 6998208"/>
                  <a:gd name="connsiteY3" fmla="*/ 2576075 h 4685291"/>
                  <a:gd name="connsiteX4" fmla="*/ 6443472 w 6998208"/>
                  <a:gd name="connsiteY4" fmla="*/ 2179835 h 4685291"/>
                  <a:gd name="connsiteX5" fmla="*/ 6998208 w 6998208"/>
                  <a:gd name="connsiteY5" fmla="*/ 198635 h 4685291"/>
                  <a:gd name="connsiteX6" fmla="*/ 6827520 w 6998208"/>
                  <a:gd name="connsiteY6" fmla="*/ 3563 h 4685291"/>
                  <a:gd name="connsiteX7" fmla="*/ 0 w 6998208"/>
                  <a:gd name="connsiteY7" fmla="*/ 2685803 h 468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98208" h="4685291">
                    <a:moveTo>
                      <a:pt x="0" y="2685803"/>
                    </a:moveTo>
                    <a:lnTo>
                      <a:pt x="1146048" y="4685291"/>
                    </a:lnTo>
                    <a:cubicBezTo>
                      <a:pt x="2369312" y="4041147"/>
                      <a:pt x="3653536" y="3329947"/>
                      <a:pt x="5419344" y="2771147"/>
                    </a:cubicBezTo>
                    <a:lnTo>
                      <a:pt x="6035040" y="2576075"/>
                    </a:lnTo>
                    <a:cubicBezTo>
                      <a:pt x="6195568" y="2504955"/>
                      <a:pt x="6337808" y="2446027"/>
                      <a:pt x="6443472" y="2179835"/>
                    </a:cubicBezTo>
                    <a:lnTo>
                      <a:pt x="6998208" y="198635"/>
                    </a:lnTo>
                    <a:cubicBezTo>
                      <a:pt x="6990080" y="103131"/>
                      <a:pt x="6994144" y="-22853"/>
                      <a:pt x="6827520" y="3563"/>
                    </a:cubicBezTo>
                    <a:cubicBezTo>
                      <a:pt x="4338320" y="544075"/>
                      <a:pt x="2153920" y="1560075"/>
                      <a:pt x="0" y="2685803"/>
                    </a:cubicBezTo>
                    <a:close/>
                  </a:path>
                </a:pathLst>
              </a:cu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26" name="Conector reto 25"/>
              <p:cNvCxnSpPr/>
              <p:nvPr/>
            </p:nvCxnSpPr>
            <p:spPr>
              <a:xfrm>
                <a:off x="3889248" y="3773424"/>
                <a:ext cx="1042416" cy="2042160"/>
              </a:xfrm>
              <a:prstGeom prst="lin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>
                <a:off x="4803648" y="3334511"/>
                <a:ext cx="969264" cy="2078737"/>
              </a:xfrm>
              <a:prstGeom prst="lin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>
                <a:off x="5745906" y="2911982"/>
                <a:ext cx="880446" cy="2111122"/>
              </a:xfrm>
              <a:prstGeom prst="lin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Conector reto 31"/>
              <p:cNvCxnSpPr/>
              <p:nvPr/>
            </p:nvCxnSpPr>
            <p:spPr>
              <a:xfrm>
                <a:off x="6687312" y="2542032"/>
                <a:ext cx="804672" cy="2103120"/>
              </a:xfrm>
              <a:prstGeom prst="lin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Conector reto 34"/>
              <p:cNvCxnSpPr/>
              <p:nvPr/>
            </p:nvCxnSpPr>
            <p:spPr>
              <a:xfrm>
                <a:off x="7650480" y="2151888"/>
                <a:ext cx="731520" cy="2194560"/>
              </a:xfrm>
              <a:prstGeom prst="lin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7" name="Forma Livre 36"/>
              <p:cNvSpPr/>
              <p:nvPr/>
            </p:nvSpPr>
            <p:spPr>
              <a:xfrm>
                <a:off x="3541776" y="2761488"/>
                <a:ext cx="6144768" cy="2493264"/>
              </a:xfrm>
              <a:custGeom>
                <a:avLst/>
                <a:gdLst>
                  <a:gd name="connsiteX0" fmla="*/ 0 w 6144768"/>
                  <a:gd name="connsiteY0" fmla="*/ 2493264 h 2493264"/>
                  <a:gd name="connsiteX1" fmla="*/ 853440 w 6144768"/>
                  <a:gd name="connsiteY1" fmla="*/ 2029968 h 2493264"/>
                  <a:gd name="connsiteX2" fmla="*/ 1749552 w 6144768"/>
                  <a:gd name="connsiteY2" fmla="*/ 1609344 h 2493264"/>
                  <a:gd name="connsiteX3" fmla="*/ 2663952 w 6144768"/>
                  <a:gd name="connsiteY3" fmla="*/ 1188720 h 2493264"/>
                  <a:gd name="connsiteX4" fmla="*/ 3547872 w 6144768"/>
                  <a:gd name="connsiteY4" fmla="*/ 841248 h 2493264"/>
                  <a:gd name="connsiteX5" fmla="*/ 4480560 w 6144768"/>
                  <a:gd name="connsiteY5" fmla="*/ 493776 h 2493264"/>
                  <a:gd name="connsiteX6" fmla="*/ 5401056 w 6144768"/>
                  <a:gd name="connsiteY6" fmla="*/ 237744 h 2493264"/>
                  <a:gd name="connsiteX7" fmla="*/ 6144768 w 6144768"/>
                  <a:gd name="connsiteY7" fmla="*/ 0 h 2493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44768" h="2493264">
                    <a:moveTo>
                      <a:pt x="0" y="2493264"/>
                    </a:moveTo>
                    <a:lnTo>
                      <a:pt x="853440" y="2029968"/>
                    </a:lnTo>
                    <a:lnTo>
                      <a:pt x="1749552" y="1609344"/>
                    </a:lnTo>
                    <a:lnTo>
                      <a:pt x="2663952" y="1188720"/>
                    </a:lnTo>
                    <a:lnTo>
                      <a:pt x="3547872" y="841248"/>
                    </a:lnTo>
                    <a:lnTo>
                      <a:pt x="4480560" y="493776"/>
                    </a:lnTo>
                    <a:lnTo>
                      <a:pt x="5401056" y="237744"/>
                    </a:lnTo>
                    <a:lnTo>
                      <a:pt x="6144768" y="0"/>
                    </a:lnTo>
                  </a:path>
                </a:pathLst>
              </a:cu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38" name="Conector reto 37"/>
              <p:cNvCxnSpPr/>
              <p:nvPr/>
            </p:nvCxnSpPr>
            <p:spPr>
              <a:xfrm>
                <a:off x="8607552" y="1853184"/>
                <a:ext cx="341376" cy="1158240"/>
              </a:xfrm>
              <a:prstGeom prst="lin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1" name="Retângulo 40"/>
            <p:cNvSpPr/>
            <p:nvPr/>
          </p:nvSpPr>
          <p:spPr>
            <a:xfrm rot="17160537">
              <a:off x="9818000" y="2386665"/>
              <a:ext cx="1979612" cy="304800"/>
            </a:xfrm>
            <a:prstGeom prst="rect">
              <a:avLst/>
            </a:prstGeom>
            <a:solidFill>
              <a:srgbClr val="F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Alameda das Pupunhas</a:t>
              </a:r>
            </a:p>
          </p:txBody>
        </p:sp>
        <p:sp>
          <p:nvSpPr>
            <p:cNvPr id="42" name="Retângulo 41"/>
            <p:cNvSpPr/>
            <p:nvPr/>
          </p:nvSpPr>
          <p:spPr>
            <a:xfrm rot="20165998">
              <a:off x="6242758" y="5032817"/>
              <a:ext cx="1979612" cy="304800"/>
            </a:xfrm>
            <a:prstGeom prst="rect">
              <a:avLst/>
            </a:prstGeom>
            <a:solidFill>
              <a:srgbClr val="F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Alameda das Pitombas</a:t>
              </a:r>
            </a:p>
          </p:txBody>
        </p:sp>
        <p:sp>
          <p:nvSpPr>
            <p:cNvPr id="43" name="Retângulo 42"/>
            <p:cNvSpPr/>
            <p:nvPr/>
          </p:nvSpPr>
          <p:spPr>
            <a:xfrm rot="3529475">
              <a:off x="2606085" y="5218146"/>
              <a:ext cx="1979612" cy="304800"/>
            </a:xfrm>
            <a:prstGeom prst="rect">
              <a:avLst/>
            </a:prstGeom>
            <a:solidFill>
              <a:srgbClr val="F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accent6">
                      <a:lumMod val="50000"/>
                    </a:schemeClr>
                  </a:solidFill>
                  <a:latin typeface="Avenir Light"/>
                </a:rPr>
                <a:t>Alameda das Caraíbas</a:t>
              </a: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3688852" y="4064068"/>
              <a:ext cx="604216" cy="4534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venir Light"/>
                </a:rPr>
                <a:t>Lote 1</a:t>
              </a:r>
            </a:p>
          </p:txBody>
        </p:sp>
      </p:grpSp>
      <p:sp>
        <p:nvSpPr>
          <p:cNvPr id="20" name="Google Shape;36;p1">
            <a:extLst>
              <a:ext uri="{FF2B5EF4-FFF2-40B4-BE49-F238E27FC236}">
                <a16:creationId xmlns:a16="http://schemas.microsoft.com/office/drawing/2014/main" id="{890B4AF2-6D9F-6448-A2EC-BC8055F491E2}"/>
              </a:ext>
            </a:extLst>
          </p:cNvPr>
          <p:cNvSpPr txBox="1"/>
          <p:nvPr/>
        </p:nvSpPr>
        <p:spPr>
          <a:xfrm>
            <a:off x="2032159" y="61335"/>
            <a:ext cx="1105820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BR" sz="2400" b="0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endParaRPr sz="2400" dirty="0">
              <a:solidFill>
                <a:schemeClr val="bg1"/>
              </a:solidFill>
              <a:latin typeface="Avenir"/>
            </a:endParaRPr>
          </a:p>
        </p:txBody>
      </p:sp>
      <p:sp>
        <p:nvSpPr>
          <p:cNvPr id="21" name="Google Shape;57;p4">
            <a:extLst>
              <a:ext uri="{FF2B5EF4-FFF2-40B4-BE49-F238E27FC236}">
                <a16:creationId xmlns:a16="http://schemas.microsoft.com/office/drawing/2014/main" id="{CE149D48-0B5B-0A47-8D57-01A306770F98}"/>
              </a:ext>
            </a:extLst>
          </p:cNvPr>
          <p:cNvSpPr txBox="1"/>
          <p:nvPr/>
        </p:nvSpPr>
        <p:spPr>
          <a:xfrm>
            <a:off x="10227469" y="443271"/>
            <a:ext cx="2883535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Mapa de Localização</a:t>
            </a:r>
            <a:endParaRPr sz="1400" b="0" i="0" u="none" strike="noStrike" cap="none" dirty="0">
              <a:solidFill>
                <a:schemeClr val="bg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888744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563553"/>
            <a:ext cx="13444538" cy="999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506" name="Text Box 22"/>
          <p:cNvSpPr txBox="1">
            <a:spLocks noChangeArrowheads="1"/>
          </p:cNvSpPr>
          <p:nvPr/>
        </p:nvSpPr>
        <p:spPr bwMode="auto">
          <a:xfrm>
            <a:off x="8932069" y="355359"/>
            <a:ext cx="2308479" cy="45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</a:bodyPr>
          <a:lstStyle/>
          <a:p>
            <a:pPr algn="ctr" defTabSz="1008309"/>
            <a:r>
              <a:rPr lang="pt-BR" sz="2646" dirty="0">
                <a:solidFill>
                  <a:srgbClr val="595959"/>
                </a:solidFill>
                <a:latin typeface="Avenir Light" pitchFamily="-93" charset="0"/>
              </a:rPr>
              <a:t>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Avenir Light" pitchFamily="-93" charset="0"/>
              </a:rPr>
              <a:t>FGMF</a:t>
            </a:r>
            <a:endParaRPr lang="pt-BR" sz="2400" dirty="0">
              <a:solidFill>
                <a:schemeClr val="bg1">
                  <a:lumMod val="65000"/>
                </a:schemeClr>
              </a:solidFill>
              <a:latin typeface="Avenir Light" pitchFamily="-93" charset="0"/>
              <a:ea typeface="Times New Roman" pitchFamily="-93" charset="0"/>
              <a:cs typeface="Times New Roman" pitchFamily="-93" charset="0"/>
            </a:endParaRPr>
          </a:p>
        </p:txBody>
      </p:sp>
      <p:pic>
        <p:nvPicPr>
          <p:cNvPr id="21507" name="Picture 4" descr="FGMF - foto arquitetos.jpg"/>
          <p:cNvPicPr>
            <a:picLocks noChangeAspect="1"/>
          </p:cNvPicPr>
          <p:nvPr/>
        </p:nvPicPr>
        <p:blipFill rotWithShape="1">
          <a:blip r:embed="rId2"/>
          <a:srcRect l="1041" t="-378" r="434" b="378"/>
          <a:stretch/>
        </p:blipFill>
        <p:spPr bwMode="auto">
          <a:xfrm>
            <a:off x="0" y="0"/>
            <a:ext cx="6950869" cy="7521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7865269" y="1824268"/>
            <a:ext cx="506709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Há mais de 15 anos, a FGMF Arquitetos, do trio Fernando Forte, Lourenço Gimenes e Rodrigo Marcondes Ferraz, já sabiam onde queriam chegar: serem reconhecidos pela academia e pelo mercado por seus projetos originais.</a:t>
            </a:r>
          </a:p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Com o objetivo de realizar uma arquitetura contemporânea, investigativa e inovadora, com atuação em todas as escalas e programas, do detalhe da residência ao plano urbanístico, essa pluralidade e a não especialização em um determinado tipo de programa ajuda a definir o DNA do escritório. Atualmente, já somam mais de 360 projetos em seu portfólio.</a:t>
            </a:r>
          </a:p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O escritório consagrou-se em 2009 ao integrar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Architects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Directory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, do anuário da britânica Wallpaper, que destacou a FGMF como um dos 30 escritórios de arquitetura mais promissores e vanguardistas do mundo. Internacionalmente, seus projetos foram publicados em mais de 20 países, como Estados Unidos, Alemanha, China, Itália, Índia, Coréia e Espanha.</a:t>
            </a:r>
          </a:p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  <a:p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Desde a fundação, já são mais de 81 premiações.</a:t>
            </a:r>
            <a:r>
              <a:rPr lang="pt-BR" sz="1400" dirty="0">
                <a:latin typeface="Aveni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5940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Janela de cozinha&#10;&#10;O conteúdo gerado por IA pode estar incorreto.">
            <a:extLst>
              <a:ext uri="{FF2B5EF4-FFF2-40B4-BE49-F238E27FC236}">
                <a16:creationId xmlns:a16="http://schemas.microsoft.com/office/drawing/2014/main" id="{A1496F64-FA95-0078-BCB6-FDC7D8A4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736"/>
            <a:ext cx="7713209" cy="7614322"/>
          </a:xfrm>
          <a:prstGeom prst="rect">
            <a:avLst/>
          </a:prstGeom>
        </p:spPr>
      </p:pic>
      <p:sp>
        <p:nvSpPr>
          <p:cNvPr id="158" name="Google Shape;158;p11" descr="TextBox 7"/>
          <p:cNvSpPr txBox="1"/>
          <p:nvPr/>
        </p:nvSpPr>
        <p:spPr>
          <a:xfrm>
            <a:off x="215173" y="321891"/>
            <a:ext cx="3155089" cy="338514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None/>
              <a:defRPr sz="1100">
                <a:solidFill>
                  <a:srgbClr val="FFFFFF"/>
                </a:solidFill>
                <a:latin typeface="Avenir"/>
                <a:ea typeface="Avenir"/>
                <a:cs typeface="Avenir"/>
              </a:defRPr>
            </a:lvl1pPr>
          </a:lstStyle>
          <a:p>
            <a:pPr algn="l"/>
            <a:r>
              <a:rPr lang="pt-PT" sz="1600" dirty="0">
                <a:sym typeface="Avenir"/>
              </a:rPr>
              <a:t>Casa  YB, 2019 -  Arthur Casas</a:t>
            </a:r>
            <a:endParaRPr sz="1600" dirty="0">
              <a:sym typeface="Calibri"/>
            </a:endParaRPr>
          </a:p>
        </p:txBody>
      </p:sp>
      <p:sp>
        <p:nvSpPr>
          <p:cNvPr id="164" name="Google Shape;164;p11"/>
          <p:cNvSpPr txBox="1"/>
          <p:nvPr/>
        </p:nvSpPr>
        <p:spPr>
          <a:xfrm>
            <a:off x="8473525" y="622462"/>
            <a:ext cx="4148461" cy="61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Somos a </a:t>
            </a:r>
            <a:r>
              <a:rPr lang="pt-P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Yellowbrick</a:t>
            </a: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Houses</a:t>
            </a:r>
            <a:b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</a:b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175;p12">
            <a:extLst>
              <a:ext uri="{FF2B5EF4-FFF2-40B4-BE49-F238E27FC236}">
                <a16:creationId xmlns:a16="http://schemas.microsoft.com/office/drawing/2014/main" id="{0D3B4CB4-0387-5B3C-D5A1-AC4FD3766375}"/>
              </a:ext>
            </a:extLst>
          </p:cNvPr>
          <p:cNvSpPr txBox="1"/>
          <p:nvPr/>
        </p:nvSpPr>
        <p:spPr>
          <a:xfrm>
            <a:off x="6139543" y="7174970"/>
            <a:ext cx="1452238" cy="276959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Foto  Fran Parente</a:t>
            </a:r>
            <a:endParaRPr sz="1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" name="Google Shape;176;p12" descr="TextBox 8">
            <a:extLst>
              <a:ext uri="{FF2B5EF4-FFF2-40B4-BE49-F238E27FC236}">
                <a16:creationId xmlns:a16="http://schemas.microsoft.com/office/drawing/2014/main" id="{C8702D90-E94B-51FE-5EAE-F7D602F7C445}"/>
              </a:ext>
            </a:extLst>
          </p:cNvPr>
          <p:cNvSpPr txBox="1"/>
          <p:nvPr/>
        </p:nvSpPr>
        <p:spPr>
          <a:xfrm>
            <a:off x="8606004" y="1670911"/>
            <a:ext cx="4015982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r>
              <a:rPr lang="pt-BR" sz="1600" dirty="0">
                <a:latin typeface="Avenir Book" panose="02000503020000020003" pitchFamily="2" charset="0"/>
              </a:rPr>
              <a:t>Somos uma incorporadora de residências de altíssimo padrão com </a:t>
            </a:r>
            <a:r>
              <a:rPr lang="pt-BR" sz="1600" b="1" dirty="0">
                <a:latin typeface="Avenir Book" panose="02000503020000020003" pitchFamily="2" charset="0"/>
              </a:rPr>
              <a:t>20 anos de experiência</a:t>
            </a:r>
            <a:r>
              <a:rPr lang="pt-BR" sz="1600" dirty="0">
                <a:latin typeface="Avenir Book" panose="02000503020000020003" pitchFamily="2" charset="0"/>
              </a:rPr>
              <a:t> no mercado</a:t>
            </a:r>
          </a:p>
          <a:p>
            <a:endParaRPr lang="pt-BR" sz="1600" dirty="0">
              <a:latin typeface="Avenir Book" panose="02000503020000020003" pitchFamily="2" charset="0"/>
            </a:endParaRPr>
          </a:p>
          <a:p>
            <a:r>
              <a:rPr lang="pt-BR" sz="1600" dirty="0">
                <a:latin typeface="Avenir Book" panose="02000503020000020003" pitchFamily="2" charset="0"/>
              </a:rPr>
              <a:t>Nesse período, construímos </a:t>
            </a:r>
            <a:r>
              <a:rPr lang="pt-BR" sz="1600" b="1" dirty="0">
                <a:latin typeface="Avenir Book" panose="02000503020000020003" pitchFamily="2" charset="0"/>
              </a:rPr>
              <a:t>mais de 30 casas</a:t>
            </a:r>
            <a:r>
              <a:rPr lang="pt-BR" sz="1600" dirty="0">
                <a:latin typeface="Avenir Book" panose="02000503020000020003" pitchFamily="2" charset="0"/>
              </a:rPr>
              <a:t>, projetadas pelos mais renomados escritórios de arquitetura, como Arthur Casas, Tiago Bernardes, Gui Mattos, FGMF, </a:t>
            </a:r>
            <a:r>
              <a:rPr lang="pt-BR" sz="1600" dirty="0" err="1">
                <a:latin typeface="Avenir Book" panose="02000503020000020003" pitchFamily="2" charset="0"/>
              </a:rPr>
              <a:t>Triptyque</a:t>
            </a:r>
            <a:r>
              <a:rPr lang="pt-BR" sz="1600" dirty="0">
                <a:latin typeface="Avenir Book" panose="02000503020000020003" pitchFamily="2" charset="0"/>
              </a:rPr>
              <a:t> entre outros</a:t>
            </a:r>
          </a:p>
          <a:p>
            <a:endParaRPr lang="pt-BR" sz="1600" dirty="0">
              <a:latin typeface="Avenir Book" panose="02000503020000020003" pitchFamily="2" charset="0"/>
            </a:endParaRPr>
          </a:p>
          <a:p>
            <a:r>
              <a:rPr lang="pt-BR" sz="1600" dirty="0">
                <a:latin typeface="Avenir Book" panose="02000503020000020003" pitchFamily="2" charset="0"/>
              </a:rPr>
              <a:t>Temos residências espalhadas em </a:t>
            </a:r>
            <a:r>
              <a:rPr lang="pt-BR" sz="1600" b="1" dirty="0">
                <a:latin typeface="Avenir Book" panose="02000503020000020003" pitchFamily="2" charset="0"/>
              </a:rPr>
              <a:t>localizações icônicas e exclusivas </a:t>
            </a:r>
            <a:r>
              <a:rPr lang="pt-BR" sz="1600" dirty="0">
                <a:latin typeface="Avenir Book" panose="02000503020000020003" pitchFamily="2" charset="0"/>
              </a:rPr>
              <a:t>em Alphaville, Fazenda Boa Vista, Quinta da Baroneza e Laranjeiras</a:t>
            </a:r>
          </a:p>
          <a:p>
            <a:endParaRPr lang="pt-BR" sz="1600" dirty="0">
              <a:latin typeface="Avenir Book" panose="02000503020000020003" pitchFamily="2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1FBB-EEA1-1256-1B69-9D12AC5F9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4FF4AD-A0A0-6919-968F-36658EC52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69" y="0"/>
            <a:ext cx="10087139" cy="756535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3DFDF7-B000-A6B2-C8CC-CBAB479B6810}"/>
              </a:ext>
            </a:extLst>
          </p:cNvPr>
          <p:cNvSpPr txBox="1"/>
          <p:nvPr/>
        </p:nvSpPr>
        <p:spPr>
          <a:xfrm>
            <a:off x="8779669" y="352425"/>
            <a:ext cx="39505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Fachada Frontal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846650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1181F4E4-39C4-A73C-49ED-4B082AE0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anco de jardim&#10;&#10;O conteúdo gerado por IA pode estar incorreto.">
            <a:extLst>
              <a:ext uri="{FF2B5EF4-FFF2-40B4-BE49-F238E27FC236}">
                <a16:creationId xmlns:a16="http://schemas.microsoft.com/office/drawing/2014/main" id="{E043C523-FE51-2EEF-49D0-A172E924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443" b="8807"/>
          <a:stretch>
            <a:fillRect/>
          </a:stretch>
        </p:blipFill>
        <p:spPr>
          <a:xfrm>
            <a:off x="0" y="-1"/>
            <a:ext cx="8034905" cy="7562851"/>
          </a:xfrm>
          <a:prstGeom prst="rect">
            <a:avLst/>
          </a:prstGeom>
        </p:spPr>
      </p:pic>
      <p:sp>
        <p:nvSpPr>
          <p:cNvPr id="3" name="Google Shape;158;p11" descr="TextBox 7">
            <a:extLst>
              <a:ext uri="{FF2B5EF4-FFF2-40B4-BE49-F238E27FC236}">
                <a16:creationId xmlns:a16="http://schemas.microsoft.com/office/drawing/2014/main" id="{E2BEC3B6-AC1F-35E9-4AC9-B78C24957D57}"/>
              </a:ext>
            </a:extLst>
          </p:cNvPr>
          <p:cNvSpPr txBox="1"/>
          <p:nvPr/>
        </p:nvSpPr>
        <p:spPr>
          <a:xfrm>
            <a:off x="156068" y="387126"/>
            <a:ext cx="2598453" cy="338514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100">
                <a:solidFill>
                  <a:srgbClr val="FFFFFF"/>
                </a:solidFill>
                <a:latin typeface="Avenir"/>
                <a:ea typeface="Avenir"/>
                <a:cs typeface="Avenir"/>
              </a:defRPr>
            </a:lvl1pPr>
          </a:lstStyle>
          <a:p>
            <a:r>
              <a:rPr lang="pt-PT" sz="1600" dirty="0" err="1">
                <a:sym typeface="Avenir"/>
              </a:rPr>
              <a:t>Glass</a:t>
            </a:r>
            <a:r>
              <a:rPr lang="pt-PT" sz="1600" dirty="0">
                <a:sym typeface="Avenir"/>
              </a:rPr>
              <a:t> </a:t>
            </a:r>
            <a:r>
              <a:rPr lang="pt-PT" sz="1600" dirty="0" err="1">
                <a:sym typeface="Avenir"/>
              </a:rPr>
              <a:t>Haus</a:t>
            </a:r>
            <a:r>
              <a:rPr lang="pt-PT" sz="1600" dirty="0">
                <a:sym typeface="Avenir"/>
              </a:rPr>
              <a:t>, 2022 -  FGMF</a:t>
            </a:r>
            <a:endParaRPr sz="1600" dirty="0">
              <a:sym typeface="Calibri"/>
            </a:endParaRPr>
          </a:p>
        </p:txBody>
      </p:sp>
      <p:sp>
        <p:nvSpPr>
          <p:cNvPr id="10" name="Google Shape;175;p12">
            <a:extLst>
              <a:ext uri="{FF2B5EF4-FFF2-40B4-BE49-F238E27FC236}">
                <a16:creationId xmlns:a16="http://schemas.microsoft.com/office/drawing/2014/main" id="{94CF5913-6A1C-9931-90E7-51416040B090}"/>
              </a:ext>
            </a:extLst>
          </p:cNvPr>
          <p:cNvSpPr txBox="1"/>
          <p:nvPr/>
        </p:nvSpPr>
        <p:spPr>
          <a:xfrm>
            <a:off x="6319156" y="7142311"/>
            <a:ext cx="1468567" cy="276959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Foto  Fran Parente</a:t>
            </a:r>
            <a:endParaRPr sz="1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176;p12" descr="TextBox 8">
            <a:extLst>
              <a:ext uri="{FF2B5EF4-FFF2-40B4-BE49-F238E27FC236}">
                <a16:creationId xmlns:a16="http://schemas.microsoft.com/office/drawing/2014/main" id="{C866586E-F855-76BA-599B-0DDC4B8D2B60}"/>
              </a:ext>
            </a:extLst>
          </p:cNvPr>
          <p:cNvSpPr txBox="1"/>
          <p:nvPr/>
        </p:nvSpPr>
        <p:spPr>
          <a:xfrm>
            <a:off x="8606004" y="1670911"/>
            <a:ext cx="415039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Valorizamos a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arquitetura contemporânea</a:t>
            </a: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 e surpreendente com projetos autorais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Nos envolvemos de corpo e alma</a:t>
            </a: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 na </a:t>
            </a:r>
            <a:r>
              <a:rPr lang="pt-P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concepção</a:t>
            </a: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, escolha e execução de cada casa, de cada detalhe</a:t>
            </a: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endParaRPr lang="pt-PT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sym typeface="Avenir"/>
            </a:endParaRPr>
          </a:p>
          <a:p>
            <a:pPr marL="174625" lvl="0" indent="-174625"/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Executamos com alto padrão de qualidade técnica para um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acabamento impecável</a:t>
            </a: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Garantimos um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suporte dedicado e personalizado</a:t>
            </a: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 em cada etapa durante todo o período de garantia </a:t>
            </a: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pPr marL="174625" marR="0" lvl="0" indent="-174625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6" name="Google Shape;164;p11">
            <a:extLst>
              <a:ext uri="{FF2B5EF4-FFF2-40B4-BE49-F238E27FC236}">
                <a16:creationId xmlns:a16="http://schemas.microsoft.com/office/drawing/2014/main" id="{14ADA678-11B4-195A-0B55-CD1AA9C6E7AC}"/>
              </a:ext>
            </a:extLst>
          </p:cNvPr>
          <p:cNvSpPr txBox="1"/>
          <p:nvPr/>
        </p:nvSpPr>
        <p:spPr>
          <a:xfrm>
            <a:off x="8686800" y="589804"/>
            <a:ext cx="4588329" cy="73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 esse é o nosso jeito de fazer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44026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laca de letreiro afixada em fachada de loja com porta de vidro&#10;&#10;O conteúdo gerado por IA pode estar incorreto.">
            <a:extLst>
              <a:ext uri="{FF2B5EF4-FFF2-40B4-BE49-F238E27FC236}">
                <a16:creationId xmlns:a16="http://schemas.microsoft.com/office/drawing/2014/main" id="{77DEA3E4-5E78-2F46-82CC-354DBD60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2"/>
          <a:stretch>
            <a:fillRect/>
          </a:stretch>
        </p:blipFill>
        <p:spPr>
          <a:xfrm>
            <a:off x="0" y="0"/>
            <a:ext cx="10581249" cy="7562850"/>
          </a:xfrm>
          <a:prstGeom prst="rect">
            <a:avLst/>
          </a:prstGeom>
        </p:spPr>
      </p:pic>
      <p:sp>
        <p:nvSpPr>
          <p:cNvPr id="7" name="Google Shape;175;p12">
            <a:extLst>
              <a:ext uri="{FF2B5EF4-FFF2-40B4-BE49-F238E27FC236}">
                <a16:creationId xmlns:a16="http://schemas.microsoft.com/office/drawing/2014/main" id="{A3E4A18E-B85D-055F-EE88-4D8FB9953B1D}"/>
              </a:ext>
            </a:extLst>
          </p:cNvPr>
          <p:cNvSpPr txBox="1"/>
          <p:nvPr/>
        </p:nvSpPr>
        <p:spPr>
          <a:xfrm>
            <a:off x="8703129" y="7104255"/>
            <a:ext cx="1592033" cy="261570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Foto  Leonardo </a:t>
            </a:r>
            <a:r>
              <a:rPr lang="pt-PT" sz="1100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Finotti</a:t>
            </a:r>
            <a:endParaRPr sz="11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CF8C2E-CF80-EE63-F3C3-733561D485D6}"/>
              </a:ext>
            </a:extLst>
          </p:cNvPr>
          <p:cNvSpPr txBox="1"/>
          <p:nvPr/>
        </p:nvSpPr>
        <p:spPr>
          <a:xfrm>
            <a:off x="11070770" y="1585913"/>
            <a:ext cx="20247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Quando você compra uma casa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made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by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Yellowbrick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Houses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, você está comprando um estilo de vida</a:t>
            </a:r>
            <a:endParaRPr lang="pt-PT" sz="24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endParaRPr lang="pt-BR" sz="2400" dirty="0">
              <a:latin typeface="Avenir Book" panose="02000503020000020003" pitchFamily="2" charset="0"/>
            </a:endParaRPr>
          </a:p>
        </p:txBody>
      </p:sp>
      <p:sp>
        <p:nvSpPr>
          <p:cNvPr id="11" name="Google Shape;158;p11" descr="TextBox 7">
            <a:extLst>
              <a:ext uri="{FF2B5EF4-FFF2-40B4-BE49-F238E27FC236}">
                <a16:creationId xmlns:a16="http://schemas.microsoft.com/office/drawing/2014/main" id="{3008A234-F788-33CD-32FA-8900C3BF302F}"/>
              </a:ext>
            </a:extLst>
          </p:cNvPr>
          <p:cNvSpPr txBox="1"/>
          <p:nvPr/>
        </p:nvSpPr>
        <p:spPr>
          <a:xfrm>
            <a:off x="215173" y="321891"/>
            <a:ext cx="4030256" cy="338514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None/>
              <a:defRPr sz="1100">
                <a:solidFill>
                  <a:srgbClr val="FFFFFF"/>
                </a:solidFill>
                <a:latin typeface="Avenir"/>
                <a:ea typeface="Avenir"/>
                <a:cs typeface="Avenir"/>
              </a:defRPr>
            </a:lvl1pPr>
          </a:lstStyle>
          <a:p>
            <a:pPr lvl="0" algn="l">
              <a:buClr>
                <a:schemeClr val="lt1"/>
              </a:buClr>
              <a:buSzPts val="1100"/>
            </a:pPr>
            <a:r>
              <a:rPr lang="pt-PT" sz="1600" dirty="0">
                <a:solidFill>
                  <a:schemeClr val="lt1"/>
                </a:solidFill>
                <a:sym typeface="Avenir"/>
              </a:rPr>
              <a:t>Casa Laranjeiras, 2024 – Tiago Bernardes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01976525-CCF7-32B1-D7F3-E972B8CE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ala com mesa e cadeiras&#10;&#10;O conteúdo gerado por IA pode estar incorreto.">
            <a:extLst>
              <a:ext uri="{FF2B5EF4-FFF2-40B4-BE49-F238E27FC236}">
                <a16:creationId xmlns:a16="http://schemas.microsoft.com/office/drawing/2014/main" id="{7498ABFF-7594-4B60-5734-F336004B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21" r="7544"/>
          <a:stretch>
            <a:fillRect/>
          </a:stretch>
        </p:blipFill>
        <p:spPr>
          <a:xfrm>
            <a:off x="-1" y="0"/>
            <a:ext cx="8606005" cy="7690757"/>
          </a:xfrm>
          <a:prstGeom prst="rect">
            <a:avLst/>
          </a:prstGeom>
        </p:spPr>
      </p:pic>
      <p:sp>
        <p:nvSpPr>
          <p:cNvPr id="7" name="Google Shape;175;p12">
            <a:extLst>
              <a:ext uri="{FF2B5EF4-FFF2-40B4-BE49-F238E27FC236}">
                <a16:creationId xmlns:a16="http://schemas.microsoft.com/office/drawing/2014/main" id="{42D9975C-FE4C-0079-562D-F424BE3B66F3}"/>
              </a:ext>
            </a:extLst>
          </p:cNvPr>
          <p:cNvSpPr txBox="1"/>
          <p:nvPr/>
        </p:nvSpPr>
        <p:spPr>
          <a:xfrm>
            <a:off x="7102929" y="7070875"/>
            <a:ext cx="1280388" cy="260654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Foto  Sidney </a:t>
            </a:r>
            <a:r>
              <a:rPr lang="pt-PT" sz="1100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Doll</a:t>
            </a:r>
            <a:endParaRPr sz="11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" name="Google Shape;176;p12" descr="TextBox 8">
            <a:extLst>
              <a:ext uri="{FF2B5EF4-FFF2-40B4-BE49-F238E27FC236}">
                <a16:creationId xmlns:a16="http://schemas.microsoft.com/office/drawing/2014/main" id="{B8100CE2-6F63-8C73-55AE-4E9E9D8A86C7}"/>
              </a:ext>
            </a:extLst>
          </p:cNvPr>
          <p:cNvSpPr txBox="1"/>
          <p:nvPr/>
        </p:nvSpPr>
        <p:spPr>
          <a:xfrm>
            <a:off x="8997890" y="1689555"/>
            <a:ext cx="4015982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Também fazemos 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gerenciamento de obra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, de ponta a ponta, garantindo que a sua casa termine no prazo com o custo justo</a:t>
            </a: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Fazemos uma gestão com “olhar do dono” do início ao fim, para que a sua casa seja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executada com qualidade e segurança</a:t>
            </a:r>
          </a:p>
          <a:p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  <a:p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Planejamos extensivamente todo o processo, e nosso </a:t>
            </a:r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compromisso com prazos é inquestionável</a:t>
            </a:r>
          </a:p>
          <a:p>
            <a:endParaRPr lang="pt-PT" sz="1600" b="1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Alavancaremos nossa experiência prática de uma vasta rede de fornecedores para que a sua obra seja concluída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dentro do orçamento planejado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, sem surpresas</a:t>
            </a: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Google Shape;158;p11" descr="TextBox 7">
            <a:extLst>
              <a:ext uri="{FF2B5EF4-FFF2-40B4-BE49-F238E27FC236}">
                <a16:creationId xmlns:a16="http://schemas.microsoft.com/office/drawing/2014/main" id="{7511A3C2-E68D-F3E1-C24F-F40CC207C2F4}"/>
              </a:ext>
            </a:extLst>
          </p:cNvPr>
          <p:cNvSpPr txBox="1"/>
          <p:nvPr/>
        </p:nvSpPr>
        <p:spPr>
          <a:xfrm>
            <a:off x="217667" y="348067"/>
            <a:ext cx="3638369" cy="338514"/>
          </a:xfrm>
          <a:prstGeom prst="rect">
            <a:avLst/>
          </a:prstGeom>
          <a:solidFill>
            <a:srgbClr val="7F7F7F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None/>
              <a:defRPr sz="1100">
                <a:solidFill>
                  <a:srgbClr val="FFFFFF"/>
                </a:solidFill>
                <a:latin typeface="Avenir"/>
                <a:ea typeface="Avenir"/>
                <a:cs typeface="Avenir"/>
              </a:defRPr>
            </a:lvl1pPr>
          </a:lstStyle>
          <a:p>
            <a:pPr lvl="0" algn="l">
              <a:buClr>
                <a:schemeClr val="lt1"/>
              </a:buClr>
              <a:buSzPts val="1100"/>
            </a:pPr>
            <a:r>
              <a:rPr lang="pt-PT" sz="1600" dirty="0">
                <a:solidFill>
                  <a:schemeClr val="lt1"/>
                </a:solidFill>
                <a:sym typeface="Avenir"/>
              </a:rPr>
              <a:t>Casa  Cássias, </a:t>
            </a:r>
            <a:r>
              <a:rPr lang="pt-PT" sz="1600" dirty="0">
                <a:sym typeface="Avenir"/>
              </a:rPr>
              <a:t>2022</a:t>
            </a:r>
            <a:r>
              <a:rPr lang="pt-PT" sz="1600" dirty="0">
                <a:solidFill>
                  <a:schemeClr val="lt1"/>
                </a:solidFill>
                <a:sym typeface="Avenir"/>
              </a:rPr>
              <a:t> -  Olegário de Sá</a:t>
            </a:r>
          </a:p>
        </p:txBody>
      </p:sp>
      <p:sp>
        <p:nvSpPr>
          <p:cNvPr id="12" name="Google Shape;164;p11">
            <a:extLst>
              <a:ext uri="{FF2B5EF4-FFF2-40B4-BE49-F238E27FC236}">
                <a16:creationId xmlns:a16="http://schemas.microsoft.com/office/drawing/2014/main" id="{33883C26-F47C-7625-73D2-024E087FA72D}"/>
              </a:ext>
            </a:extLst>
          </p:cNvPr>
          <p:cNvSpPr txBox="1"/>
          <p:nvPr/>
        </p:nvSpPr>
        <p:spPr>
          <a:xfrm>
            <a:off x="8916245" y="589804"/>
            <a:ext cx="4446648" cy="86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 se não encontrar a casa que se encaixa com você? 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843595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Casa com piscina&#10;&#10;O conteúdo gerado por IA pode estar incorreto.">
            <a:extLst>
              <a:ext uri="{FF2B5EF4-FFF2-40B4-BE49-F238E27FC236}">
                <a16:creationId xmlns:a16="http://schemas.microsoft.com/office/drawing/2014/main" id="{E7F29D3A-0D3D-0481-6DCD-7CF313914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5" b="31230"/>
          <a:stretch>
            <a:fillRect/>
          </a:stretch>
        </p:blipFill>
        <p:spPr>
          <a:xfrm>
            <a:off x="2823693" y="1194983"/>
            <a:ext cx="2565869" cy="1534312"/>
          </a:xfrm>
          <a:prstGeom prst="rect">
            <a:avLst/>
          </a:prstGeom>
        </p:spPr>
      </p:pic>
      <p:pic>
        <p:nvPicPr>
          <p:cNvPr id="26" name="Imagem 25" descr="Casa com piscina&#10;&#10;O conteúdo gerado por IA pode estar incorreto.">
            <a:extLst>
              <a:ext uri="{FF2B5EF4-FFF2-40B4-BE49-F238E27FC236}">
                <a16:creationId xmlns:a16="http://schemas.microsoft.com/office/drawing/2014/main" id="{17AAE3D9-FC28-AA34-DC06-F4B50F20E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833" y="2802453"/>
            <a:ext cx="2605889" cy="1499685"/>
          </a:xfrm>
          <a:prstGeom prst="rect">
            <a:avLst/>
          </a:prstGeom>
        </p:spPr>
      </p:pic>
      <p:pic>
        <p:nvPicPr>
          <p:cNvPr id="22" name="Imagem 21" descr="Casa com gramado na frente de um prédio&#10;&#10;O conteúdo gerado por IA pode estar incorreto.">
            <a:extLst>
              <a:ext uri="{FF2B5EF4-FFF2-40B4-BE49-F238E27FC236}">
                <a16:creationId xmlns:a16="http://schemas.microsoft.com/office/drawing/2014/main" id="{9E26BF2E-7D7D-4258-B3C7-999E3F190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83" y="1208617"/>
            <a:ext cx="2568656" cy="1500070"/>
          </a:xfrm>
          <a:prstGeom prst="rect">
            <a:avLst/>
          </a:prstGeom>
        </p:spPr>
      </p:pic>
      <p:pic>
        <p:nvPicPr>
          <p:cNvPr id="20" name="Imagem 19" descr="Casa com jardim&#10;&#10;O conteúdo gerado por IA pode estar incorreto.">
            <a:extLst>
              <a:ext uri="{FF2B5EF4-FFF2-40B4-BE49-F238E27FC236}">
                <a16:creationId xmlns:a16="http://schemas.microsoft.com/office/drawing/2014/main" id="{35DD4ACB-113A-ADBB-A4AD-2D31045CF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574" y="4409718"/>
            <a:ext cx="2579106" cy="1499685"/>
          </a:xfrm>
          <a:prstGeom prst="rect">
            <a:avLst/>
          </a:prstGeom>
        </p:spPr>
      </p:pic>
      <p:pic>
        <p:nvPicPr>
          <p:cNvPr id="18" name="Imagem 17" descr="Jardim com árvores&#10;&#10;O conteúdo gerado por IA pode estar incorreto.">
            <a:extLst>
              <a:ext uri="{FF2B5EF4-FFF2-40B4-BE49-F238E27FC236}">
                <a16:creationId xmlns:a16="http://schemas.microsoft.com/office/drawing/2014/main" id="{CB1F7E89-FEAA-1022-1308-AAFA3C5F4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0158" y="2803821"/>
            <a:ext cx="2531029" cy="1550666"/>
          </a:xfrm>
          <a:prstGeom prst="rect">
            <a:avLst/>
          </a:prstGeom>
        </p:spPr>
      </p:pic>
      <p:pic>
        <p:nvPicPr>
          <p:cNvPr id="16" name="Imagem 15" descr="Piscina de plástico&#10;&#10;O conteúdo gerado por IA pode estar incorreto.">
            <a:extLst>
              <a:ext uri="{FF2B5EF4-FFF2-40B4-BE49-F238E27FC236}">
                <a16:creationId xmlns:a16="http://schemas.microsoft.com/office/drawing/2014/main" id="{122606E2-3542-63ED-4A0C-2A1388C9CD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7083"/>
          <a:stretch>
            <a:fillRect/>
          </a:stretch>
        </p:blipFill>
        <p:spPr>
          <a:xfrm>
            <a:off x="8112249" y="2789561"/>
            <a:ext cx="2602172" cy="155066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88A0508-147B-667D-3059-20A3BEE99B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725" b="18685"/>
          <a:stretch/>
        </p:blipFill>
        <p:spPr>
          <a:xfrm>
            <a:off x="142576" y="4423840"/>
            <a:ext cx="2597027" cy="1460215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5F259F-0A83-CAE0-A03E-B2277B881C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 b="17706"/>
          <a:stretch/>
        </p:blipFill>
        <p:spPr>
          <a:xfrm>
            <a:off x="147091" y="2816760"/>
            <a:ext cx="2581536" cy="15000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1FFFA14-C549-CBCC-83F7-7B1F6FA51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972"/>
          <a:stretch/>
        </p:blipFill>
        <p:spPr>
          <a:xfrm>
            <a:off x="8113505" y="1220206"/>
            <a:ext cx="2582125" cy="1509089"/>
          </a:xfrm>
          <a:prstGeom prst="rect">
            <a:avLst/>
          </a:prstGeom>
          <a:solidFill>
            <a:srgbClr val="FFFFFF">
              <a:alpha val="45000"/>
            </a:srgbClr>
          </a:solidFill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2E5D3CC-20F5-FCF4-5617-311EDC9EFED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24" y="1216905"/>
            <a:ext cx="2552863" cy="1492320"/>
          </a:xfrm>
          <a:prstGeom prst="rect">
            <a:avLst/>
          </a:prstGeom>
        </p:spPr>
      </p:pic>
      <p:pic>
        <p:nvPicPr>
          <p:cNvPr id="7" name="Imagem 6" descr="Jardim de uma casa&#10;&#10;O conteúdo gerado por IA pode estar incorreto.">
            <a:extLst>
              <a:ext uri="{FF2B5EF4-FFF2-40B4-BE49-F238E27FC236}">
                <a16:creationId xmlns:a16="http://schemas.microsoft.com/office/drawing/2014/main" id="{D2AA8478-F8F0-ADBA-AF5B-F8269967B0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3859" y="1196261"/>
            <a:ext cx="2552863" cy="1561250"/>
          </a:xfrm>
          <a:prstGeom prst="rect">
            <a:avLst/>
          </a:prstGeom>
        </p:spPr>
      </p:pic>
      <p:pic>
        <p:nvPicPr>
          <p:cNvPr id="74" name="Picture 5" descr="17378-yb-bauh-054-web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7458"/>
          <a:stretch/>
        </p:blipFill>
        <p:spPr bwMode="auto">
          <a:xfrm>
            <a:off x="8114115" y="4430524"/>
            <a:ext cx="2586586" cy="145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" name="Google Shape;152;p13"/>
          <p:cNvSpPr/>
          <p:nvPr/>
        </p:nvSpPr>
        <p:spPr>
          <a:xfrm>
            <a:off x="8934927" y="6448425"/>
            <a:ext cx="4495800" cy="9620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Picture 2" descr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6" b="26019"/>
          <a:stretch/>
        </p:blipFill>
        <p:spPr bwMode="auto">
          <a:xfrm>
            <a:off x="10769283" y="5982732"/>
            <a:ext cx="2558499" cy="150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" name="Picture 4" descr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7"/>
          <a:stretch/>
        </p:blipFill>
        <p:spPr bwMode="auto">
          <a:xfrm>
            <a:off x="8131732" y="5982732"/>
            <a:ext cx="2558991" cy="150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" name="Google Shape;150;p13"/>
          <p:cNvSpPr/>
          <p:nvPr/>
        </p:nvSpPr>
        <p:spPr>
          <a:xfrm>
            <a:off x="92869" y="6524625"/>
            <a:ext cx="4495800" cy="9620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Picture 6" descr="Picture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" b="23264"/>
          <a:stretch/>
        </p:blipFill>
        <p:spPr bwMode="auto">
          <a:xfrm>
            <a:off x="5473958" y="5982732"/>
            <a:ext cx="2561598" cy="150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5" name="Google Shape;155;p13" descr="TextBox 7"/>
          <p:cNvSpPr txBox="1"/>
          <p:nvPr/>
        </p:nvSpPr>
        <p:spPr>
          <a:xfrm>
            <a:off x="10765413" y="5991401"/>
            <a:ext cx="2554914" cy="249085"/>
          </a:xfrm>
          <a:prstGeom prst="rect">
            <a:avLst/>
          </a:prstGeom>
          <a:solidFill>
            <a:srgbClr val="000000">
              <a:alpha val="33333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Granada 1 - Nitsche Arquitetos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57" name="Google Shape;157;p13" descr="TextBox 7"/>
          <p:cNvSpPr txBox="1"/>
          <p:nvPr/>
        </p:nvSpPr>
        <p:spPr>
          <a:xfrm>
            <a:off x="8118577" y="5995593"/>
            <a:ext cx="2572147" cy="246181"/>
          </a:xfrm>
          <a:prstGeom prst="rect">
            <a:avLst/>
          </a:prstGeom>
          <a:solidFill>
            <a:srgbClr val="000000">
              <a:alpha val="33333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Esmeralda - Rodrigo Latorre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13" descr="TextBox 7"/>
          <p:cNvSpPr txBox="1"/>
          <p:nvPr/>
        </p:nvSpPr>
        <p:spPr>
          <a:xfrm>
            <a:off x="5475624" y="5994305"/>
            <a:ext cx="2551274" cy="246181"/>
          </a:xfrm>
          <a:prstGeom prst="rect">
            <a:avLst/>
          </a:prstGeom>
          <a:solidFill>
            <a:srgbClr val="000000">
              <a:alpha val="33333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França - Nitsche Arquitetos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62" name="Google Shape;162;p13" descr="Picture 23"/>
          <p:cNvPicPr preferRelativeResize="0"/>
          <p:nvPr/>
        </p:nvPicPr>
        <p:blipFill rotWithShape="1">
          <a:blip r:embed="rId18">
            <a:alphaModFix/>
          </a:blip>
          <a:srcRect t="12500" b="5617"/>
          <a:stretch/>
        </p:blipFill>
        <p:spPr>
          <a:xfrm>
            <a:off x="161343" y="5991401"/>
            <a:ext cx="2567196" cy="1489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3" descr="TextBox 7"/>
          <p:cNvSpPr txBox="1"/>
          <p:nvPr/>
        </p:nvSpPr>
        <p:spPr>
          <a:xfrm>
            <a:off x="161344" y="5991402"/>
            <a:ext cx="2559968" cy="246181"/>
          </a:xfrm>
          <a:prstGeom prst="rect">
            <a:avLst/>
          </a:prstGeom>
          <a:solidFill>
            <a:srgbClr val="000000">
              <a:alpha val="42352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Granada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-  Rodrigo Latorre 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65" name="Google Shape;165;p13" descr="TextBox 3"/>
          <p:cNvSpPr txBox="1"/>
          <p:nvPr/>
        </p:nvSpPr>
        <p:spPr>
          <a:xfrm>
            <a:off x="8100395" y="4432958"/>
            <a:ext cx="2586585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Bauhínias 2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- FGMF 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53" name="Google Shape;153;p13" descr="Picture 6"/>
          <p:cNvPicPr preferRelativeResize="0"/>
          <p:nvPr/>
        </p:nvPicPr>
        <p:blipFill rotWithShape="1">
          <a:blip r:embed="rId19">
            <a:alphaModFix/>
          </a:blip>
          <a:srcRect t="-13248" b="24596"/>
          <a:stretch/>
        </p:blipFill>
        <p:spPr>
          <a:xfrm>
            <a:off x="5477818" y="4330391"/>
            <a:ext cx="2557738" cy="15542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" descr="TextBox 3"/>
          <p:cNvSpPr txBox="1"/>
          <p:nvPr/>
        </p:nvSpPr>
        <p:spPr>
          <a:xfrm>
            <a:off x="5484281" y="4437411"/>
            <a:ext cx="2551275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Granada 3– Gálvez &amp; Márton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7" name="Google Shape;167;p13" descr="TextBox 3"/>
          <p:cNvSpPr txBox="1"/>
          <p:nvPr/>
        </p:nvSpPr>
        <p:spPr>
          <a:xfrm>
            <a:off x="142578" y="4440328"/>
            <a:ext cx="2590563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YB – Studio Arthur Casas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69" name="Google Shape;169;p13" descr="TextBox 3"/>
          <p:cNvSpPr txBox="1"/>
          <p:nvPr/>
        </p:nvSpPr>
        <p:spPr>
          <a:xfrm>
            <a:off x="8118576" y="2794199"/>
            <a:ext cx="2582125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Sidney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Studio Arthur Casas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70" name="Google Shape;170;p13"/>
          <p:cNvSpPr txBox="1"/>
          <p:nvPr/>
        </p:nvSpPr>
        <p:spPr>
          <a:xfrm>
            <a:off x="906264" y="470445"/>
            <a:ext cx="11632009" cy="71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Made</a:t>
            </a: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pt-P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by</a:t>
            </a: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pt-P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Yellowbrick</a:t>
            </a: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pt-P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Houses</a:t>
            </a:r>
            <a:endParaRPr sz="2400" b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" name="Google Shape;169;p13" descr="TextBox 3"/>
          <p:cNvSpPr txBox="1"/>
          <p:nvPr/>
        </p:nvSpPr>
        <p:spPr>
          <a:xfrm>
            <a:off x="5473957" y="1219200"/>
            <a:ext cx="2532668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Laranjeiras – Tiago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Bernardes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7" name="Google Shape;166;p13" descr="TextBox 3"/>
          <p:cNvSpPr txBox="1"/>
          <p:nvPr/>
        </p:nvSpPr>
        <p:spPr>
          <a:xfrm>
            <a:off x="2813554" y="2810996"/>
            <a:ext cx="2553985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Cássias –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Olegario de Sá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7"/>
          <a:stretch/>
        </p:blipFill>
        <p:spPr>
          <a:xfrm>
            <a:off x="5473913" y="2819877"/>
            <a:ext cx="2553985" cy="1501297"/>
          </a:xfrm>
          <a:prstGeom prst="rect">
            <a:avLst/>
          </a:prstGeom>
        </p:spPr>
      </p:pic>
      <p:sp>
        <p:nvSpPr>
          <p:cNvPr id="29" name="Google Shape;166;p13" descr="TextBox 3"/>
          <p:cNvSpPr txBox="1"/>
          <p:nvPr/>
        </p:nvSpPr>
        <p:spPr>
          <a:xfrm>
            <a:off x="5477817" y="2827350"/>
            <a:ext cx="2532668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RJJ –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Rodrigo Latorre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169;p13" descr="TextBox 3"/>
          <p:cNvSpPr txBox="1"/>
          <p:nvPr/>
        </p:nvSpPr>
        <p:spPr>
          <a:xfrm>
            <a:off x="2796638" y="4435919"/>
            <a:ext cx="2564838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FNQ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Rodrigo Latorre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3" name="Google Shape;166;p13" descr="TextBox 3"/>
          <p:cNvSpPr txBox="1"/>
          <p:nvPr/>
        </p:nvSpPr>
        <p:spPr>
          <a:xfrm>
            <a:off x="2823693" y="1215507"/>
            <a:ext cx="2559710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Jasmins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Rodrigo Latorre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" name="Google Shape;166;p13" descr="TextBox 3"/>
          <p:cNvSpPr txBox="1"/>
          <p:nvPr/>
        </p:nvSpPr>
        <p:spPr>
          <a:xfrm>
            <a:off x="168925" y="2816760"/>
            <a:ext cx="2559614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Aroeira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FGMF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" name="Google Shape;166;p13" descr="TextBox 3"/>
          <p:cNvSpPr txBox="1"/>
          <p:nvPr/>
        </p:nvSpPr>
        <p:spPr>
          <a:xfrm>
            <a:off x="8123619" y="1205255"/>
            <a:ext cx="2577083" cy="262019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103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Ipê – </a:t>
            </a:r>
            <a:r>
              <a:rPr lang="pt-PT" sz="1103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Triptyque</a:t>
            </a:r>
            <a:endParaRPr sz="1103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166;p13" descr="TextBox 3"/>
          <p:cNvSpPr txBox="1"/>
          <p:nvPr/>
        </p:nvSpPr>
        <p:spPr>
          <a:xfrm>
            <a:off x="10758324" y="1204433"/>
            <a:ext cx="2552864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Jatobá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Gui Mattos</a:t>
            </a:r>
            <a:endParaRPr sz="10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" name="Google Shape;167;p13" descr="TextBox 3"/>
          <p:cNvSpPr txBox="1"/>
          <p:nvPr/>
        </p:nvSpPr>
        <p:spPr>
          <a:xfrm>
            <a:off x="164955" y="1194983"/>
            <a:ext cx="2569628" cy="246181"/>
          </a:xfrm>
          <a:prstGeom prst="rect">
            <a:avLst/>
          </a:prstGeom>
          <a:solidFill>
            <a:srgbClr val="000000">
              <a:alpha val="36470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Oiti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Studio Arthur Casas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58" name="Google Shape;158;p13" descr="Picture 9"/>
          <p:cNvPicPr preferRelativeResize="0"/>
          <p:nvPr/>
        </p:nvPicPr>
        <p:blipFill rotWithShape="1">
          <a:blip r:embed="rId21">
            <a:alphaModFix/>
          </a:blip>
          <a:srcRect t="11242" b="25400"/>
          <a:stretch/>
        </p:blipFill>
        <p:spPr>
          <a:xfrm>
            <a:off x="10765413" y="4423840"/>
            <a:ext cx="2545775" cy="146021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59;p13" descr="TextBox 7"/>
          <p:cNvSpPr txBox="1"/>
          <p:nvPr/>
        </p:nvSpPr>
        <p:spPr>
          <a:xfrm>
            <a:off x="10772156" y="4452791"/>
            <a:ext cx="2539031" cy="246181"/>
          </a:xfrm>
          <a:prstGeom prst="rect">
            <a:avLst/>
          </a:prstGeom>
          <a:solidFill>
            <a:srgbClr val="000000">
              <a:alpha val="33333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lvl="0">
              <a:buSzPts val="1103"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Brasil - Nitsche Arquitetos  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5" name="Google Shape;159;p13" descr="TextBox 7"/>
          <p:cNvSpPr txBox="1"/>
          <p:nvPr/>
        </p:nvSpPr>
        <p:spPr>
          <a:xfrm>
            <a:off x="10769773" y="2821106"/>
            <a:ext cx="2541415" cy="246181"/>
          </a:xfrm>
          <a:prstGeom prst="rect">
            <a:avLst/>
          </a:prstGeom>
          <a:solidFill>
            <a:srgbClr val="000000">
              <a:alpha val="33333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lvl="0">
              <a:buSzPts val="1103"/>
            </a:pPr>
            <a:r>
              <a:rPr lang="pt-PT" sz="1000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Glass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pt-PT" sz="1000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Haus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– FGMF  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C67C8A7-FB6C-4C4D-95F3-CDE138676C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04297" y="6005803"/>
            <a:ext cx="2579106" cy="1475475"/>
          </a:xfrm>
          <a:prstGeom prst="rect">
            <a:avLst/>
          </a:prstGeom>
        </p:spPr>
      </p:pic>
      <p:sp>
        <p:nvSpPr>
          <p:cNvPr id="49" name="Google Shape;163;p13" descr="TextBox 7">
            <a:extLst>
              <a:ext uri="{FF2B5EF4-FFF2-40B4-BE49-F238E27FC236}">
                <a16:creationId xmlns:a16="http://schemas.microsoft.com/office/drawing/2014/main" id="{2C02E596-0664-4D59-902B-D2A67040D1A7}"/>
              </a:ext>
            </a:extLst>
          </p:cNvPr>
          <p:cNvSpPr txBox="1"/>
          <p:nvPr/>
        </p:nvSpPr>
        <p:spPr>
          <a:xfrm>
            <a:off x="2796002" y="6013660"/>
            <a:ext cx="2589067" cy="246181"/>
          </a:xfrm>
          <a:prstGeom prst="rect">
            <a:avLst/>
          </a:prstGeom>
          <a:solidFill>
            <a:srgbClr val="000000">
              <a:alpha val="42352"/>
            </a:srgbClr>
          </a:solidFill>
          <a:ln>
            <a:noFill/>
          </a:ln>
        </p:spPr>
        <p:txBody>
          <a:bodyPr spcFirstLastPara="1" wrap="square" lIns="50400" tIns="45700" rIns="504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3"/>
              <a:buFont typeface="Arial"/>
              <a:buNone/>
            </a:pP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Casa </a:t>
            </a:r>
            <a:r>
              <a:rPr lang="pt-PT" sz="1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Bauhinias 1</a:t>
            </a:r>
            <a:r>
              <a:rPr lang="pt-PT" sz="10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-  Rodrigo Latorre </a:t>
            </a:r>
            <a:endParaRPr sz="1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388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3"/>
          <p:cNvSpPr txBox="1">
            <a:spLocks noChangeArrowheads="1"/>
          </p:cNvSpPr>
          <p:nvPr/>
        </p:nvSpPr>
        <p:spPr bwMode="auto">
          <a:xfrm>
            <a:off x="8055528" y="378897"/>
            <a:ext cx="4392060" cy="45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</a:bodyPr>
          <a:lstStyle/>
          <a:p>
            <a:pPr algn="r"/>
            <a:r>
              <a:rPr lang="pt-PT" sz="1544" b="1" dirty="0">
                <a:solidFill>
                  <a:srgbClr val="595959"/>
                </a:solidFill>
                <a:latin typeface="Avenir"/>
              </a:rPr>
              <a:t>CONTATO</a:t>
            </a:r>
          </a:p>
          <a:p>
            <a:pPr algn="r"/>
            <a:endParaRPr lang="pt-PT" sz="1544" dirty="0">
              <a:solidFill>
                <a:srgbClr val="595959"/>
              </a:solidFill>
              <a:latin typeface="Avenir"/>
            </a:endParaRPr>
          </a:p>
          <a:p>
            <a:pPr algn="r"/>
            <a:r>
              <a:rPr lang="pt-PT" sz="1764" dirty="0">
                <a:solidFill>
                  <a:srgbClr val="595959"/>
                </a:solidFill>
                <a:latin typeface="Avenir"/>
              </a:rPr>
              <a:t>av sagitário, 138 sala 214, torre london</a:t>
            </a:r>
          </a:p>
          <a:p>
            <a:pPr algn="r"/>
            <a:r>
              <a:rPr lang="pt-PT" sz="1764" dirty="0" err="1">
                <a:solidFill>
                  <a:srgbClr val="595959"/>
                </a:solidFill>
                <a:latin typeface="Avenir"/>
              </a:rPr>
              <a:t>alphaville</a:t>
            </a:r>
            <a:r>
              <a:rPr lang="pt-PT" sz="1764" dirty="0">
                <a:solidFill>
                  <a:srgbClr val="595959"/>
                </a:solidFill>
                <a:latin typeface="Avenir"/>
              </a:rPr>
              <a:t> </a:t>
            </a:r>
            <a:r>
              <a:rPr lang="pt-PT" sz="1764" dirty="0" err="1">
                <a:solidFill>
                  <a:srgbClr val="595959"/>
                </a:solidFill>
                <a:latin typeface="Avenir"/>
              </a:rPr>
              <a:t>barueri</a:t>
            </a:r>
            <a:r>
              <a:rPr lang="pt-PT" sz="1764" dirty="0">
                <a:solidFill>
                  <a:srgbClr val="595959"/>
                </a:solidFill>
                <a:latin typeface="Avenir"/>
              </a:rPr>
              <a:t> SP </a:t>
            </a:r>
            <a:r>
              <a:rPr lang="pt-PT" sz="1764" dirty="0" err="1">
                <a:solidFill>
                  <a:srgbClr val="595959"/>
                </a:solidFill>
                <a:latin typeface="Avenir"/>
              </a:rPr>
              <a:t>brasil</a:t>
            </a:r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pPr algn="r"/>
            <a:r>
              <a:rPr lang="pt-PT" sz="1764" dirty="0" err="1">
                <a:solidFill>
                  <a:srgbClr val="595959"/>
                </a:solidFill>
                <a:latin typeface="Avenir"/>
              </a:rPr>
              <a:t>tel</a:t>
            </a:r>
            <a:r>
              <a:rPr lang="pt-PT" sz="1764" dirty="0">
                <a:solidFill>
                  <a:srgbClr val="595959"/>
                </a:solidFill>
                <a:latin typeface="Avenir"/>
              </a:rPr>
              <a:t> 011 4191-5702 | 4191-6330</a:t>
            </a:r>
          </a:p>
          <a:p>
            <a:pPr algn="r"/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pPr algn="r"/>
            <a:r>
              <a:rPr lang="pt-PT" sz="1764" dirty="0" err="1">
                <a:solidFill>
                  <a:srgbClr val="595959"/>
                </a:solidFill>
                <a:latin typeface="Avenir"/>
              </a:rPr>
              <a:t>contato@yellowbrick.com.br</a:t>
            </a:r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pPr algn="r"/>
            <a:r>
              <a:rPr lang="pt-PT" sz="1764" dirty="0" err="1">
                <a:solidFill>
                  <a:srgbClr val="595959"/>
                </a:solidFill>
                <a:latin typeface="Avenir"/>
              </a:rPr>
              <a:t>www.yellowbrick.com.br</a:t>
            </a:r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pPr algn="r"/>
            <a:r>
              <a:rPr lang="pt-PT" sz="1764" dirty="0" err="1">
                <a:solidFill>
                  <a:srgbClr val="595959"/>
                </a:solidFill>
                <a:latin typeface="Avenir"/>
              </a:rPr>
              <a:t>@yellowbrickhouses</a:t>
            </a:r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pPr lvl="1" algn="r"/>
            <a:endParaRPr lang="pt-PT" sz="2204" dirty="0">
              <a:solidFill>
                <a:srgbClr val="595959"/>
              </a:solidFill>
              <a:latin typeface="Avenir"/>
              <a:ea typeface="Times New Roman" pitchFamily="-93" charset="0"/>
              <a:cs typeface="Times New Roman" pitchFamily="-93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21217" y="374945"/>
            <a:ext cx="4243265" cy="646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</a:bodyPr>
          <a:lstStyle/>
          <a:p>
            <a:r>
              <a:rPr lang="pt-PT" sz="1544" b="1" dirty="0">
                <a:solidFill>
                  <a:srgbClr val="595959"/>
                </a:solidFill>
                <a:latin typeface="Avenir"/>
              </a:rPr>
              <a:t>PORTFÓLIO</a:t>
            </a:r>
          </a:p>
          <a:p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r>
              <a:rPr lang="pt-PT" sz="1764" b="1" dirty="0" err="1">
                <a:solidFill>
                  <a:srgbClr val="595959"/>
                </a:solidFill>
                <a:latin typeface="Avenir"/>
              </a:rPr>
              <a:t>Alphaville</a:t>
            </a:r>
            <a:r>
              <a:rPr lang="pt-PT" sz="1764" b="1" dirty="0">
                <a:solidFill>
                  <a:srgbClr val="595959"/>
                </a:solidFill>
                <a:latin typeface="Avenir"/>
              </a:rPr>
              <a:t>, SP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jasmins, alpha 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guaimbê, alpha 2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cassias, tamboré 10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das palmeiras, alpha 2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sidney, tamboré 2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RJJ, </a:t>
            </a:r>
            <a:r>
              <a:rPr lang="pt-PT" sz="1764" dirty="0" err="1">
                <a:solidFill>
                  <a:srgbClr val="595959"/>
                </a:solidFill>
                <a:latin typeface="Avenir"/>
              </a:rPr>
              <a:t>tamboré</a:t>
            </a:r>
            <a:r>
              <a:rPr lang="pt-PT" sz="1764" dirty="0">
                <a:solidFill>
                  <a:srgbClr val="595959"/>
                </a:solidFill>
                <a:latin typeface="Avenir"/>
              </a:rPr>
              <a:t> 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RGC, alphaplus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FNQ, tamboré 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YB, alphaconde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granada 3, alphaconde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bauhínias 2, tamboré 10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rio claro, tamboré 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granada 2, alphaconde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brasil, alpha 2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frança, alpha 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bauhinias 1, tamboré 10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esmeralda, alpha 9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granada 1, alphaconde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diamantina, alphasítio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pantanal, alphasítio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coimbra, alphaconde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0D45FE53-1971-EB4F-81AA-E120CFA3F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482" y="374946"/>
            <a:ext cx="4243265" cy="595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</a:bodyPr>
          <a:lstStyle/>
          <a:p>
            <a:endParaRPr lang="pt-PT" sz="1544" b="1" dirty="0">
              <a:solidFill>
                <a:srgbClr val="595959"/>
              </a:solidFill>
              <a:latin typeface="Avenir"/>
            </a:endParaRPr>
          </a:p>
          <a:p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r>
              <a:rPr lang="pt-PT" sz="1764" b="1" dirty="0">
                <a:solidFill>
                  <a:srgbClr val="595959"/>
                </a:solidFill>
                <a:latin typeface="Avenir"/>
              </a:rPr>
              <a:t>Fazenda Boa Vista, SP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glass haus, quadra H lote 10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glass haus, quadra H lote 11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glass haus, quadra I lote 4</a:t>
            </a:r>
          </a:p>
          <a:p>
            <a:r>
              <a:rPr lang="pt-PT" sz="1764" dirty="0" err="1">
                <a:solidFill>
                  <a:srgbClr val="595959"/>
                </a:solidFill>
                <a:latin typeface="Avenir"/>
              </a:rPr>
              <a:t>glass</a:t>
            </a:r>
            <a:r>
              <a:rPr lang="pt-PT" sz="1764" dirty="0">
                <a:solidFill>
                  <a:srgbClr val="595959"/>
                </a:solidFill>
                <a:latin typeface="Avenir"/>
              </a:rPr>
              <a:t> </a:t>
            </a:r>
            <a:r>
              <a:rPr lang="pt-PT" sz="1764" dirty="0" err="1">
                <a:solidFill>
                  <a:srgbClr val="595959"/>
                </a:solidFill>
                <a:latin typeface="Avenir"/>
              </a:rPr>
              <a:t>haus</a:t>
            </a:r>
            <a:r>
              <a:rPr lang="pt-PT" sz="1764" dirty="0">
                <a:solidFill>
                  <a:srgbClr val="595959"/>
                </a:solidFill>
                <a:latin typeface="Avenir"/>
              </a:rPr>
              <a:t>, quadra I lote 5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glass haus, quadra L lote 12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oiti, quadra Q, lote 5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sapucaia, quadra C, lote 4</a:t>
            </a:r>
          </a:p>
          <a:p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r>
              <a:rPr lang="pt-PT" sz="1764" b="1" dirty="0">
                <a:solidFill>
                  <a:srgbClr val="595959"/>
                </a:solidFill>
                <a:latin typeface="Avenir"/>
              </a:rPr>
              <a:t>Quinta da </a:t>
            </a:r>
            <a:r>
              <a:rPr lang="pt-PT" sz="1764" b="1" dirty="0" err="1">
                <a:solidFill>
                  <a:srgbClr val="595959"/>
                </a:solidFill>
                <a:latin typeface="Avenir"/>
              </a:rPr>
              <a:t>Baroneza</a:t>
            </a:r>
            <a:r>
              <a:rPr lang="pt-PT" sz="1764" b="1" dirty="0">
                <a:solidFill>
                  <a:srgbClr val="595959"/>
                </a:solidFill>
                <a:latin typeface="Avenir"/>
              </a:rPr>
              <a:t>, SP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aroeira, quadra N, lote 1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ipê, quadra N, lote 5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jatobá, quadra N, lote 9</a:t>
            </a:r>
          </a:p>
          <a:p>
            <a:endParaRPr lang="pt-PT" sz="1764" dirty="0">
              <a:solidFill>
                <a:srgbClr val="595959"/>
              </a:solidFill>
              <a:latin typeface="Avenir"/>
            </a:endParaRPr>
          </a:p>
          <a:p>
            <a:r>
              <a:rPr lang="pt-PT" sz="1764" b="1" dirty="0">
                <a:solidFill>
                  <a:srgbClr val="595959"/>
                </a:solidFill>
                <a:latin typeface="Avenir"/>
              </a:rPr>
              <a:t>Condomínio Laranjeiras, RJ</a:t>
            </a:r>
          </a:p>
          <a:p>
            <a:r>
              <a:rPr lang="pt-PT" sz="1764" dirty="0">
                <a:solidFill>
                  <a:srgbClr val="595959"/>
                </a:solidFill>
                <a:latin typeface="Avenir"/>
              </a:rPr>
              <a:t>casa laranjeiras, quadra 13, lote 14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B04F010-7539-374D-9F7E-B824792218E1}"/>
              </a:ext>
            </a:extLst>
          </p:cNvPr>
          <p:cNvSpPr/>
          <p:nvPr/>
        </p:nvSpPr>
        <p:spPr>
          <a:xfrm>
            <a:off x="0" y="6951945"/>
            <a:ext cx="3682652" cy="6109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0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A77A98B-157A-8364-BCB5-FCDC2711B2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/>
          <a:stretch/>
        </p:blipFill>
        <p:spPr>
          <a:xfrm>
            <a:off x="14041" y="0"/>
            <a:ext cx="13444538" cy="661552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6F715E-A3B8-33A5-42F9-FC959497556C}"/>
              </a:ext>
            </a:extLst>
          </p:cNvPr>
          <p:cNvSpPr txBox="1"/>
          <p:nvPr/>
        </p:nvSpPr>
        <p:spPr>
          <a:xfrm>
            <a:off x="9236869" y="352425"/>
            <a:ext cx="38743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Vista Frontal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524742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CDD75D-0373-73DC-1E55-6404A140C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/>
          <a:stretch/>
        </p:blipFill>
        <p:spPr>
          <a:xfrm>
            <a:off x="0" y="0"/>
            <a:ext cx="13444538" cy="661749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951B094-0BFF-59D4-3028-F098DD8549BE}"/>
              </a:ext>
            </a:extLst>
          </p:cNvPr>
          <p:cNvSpPr txBox="1"/>
          <p:nvPr/>
        </p:nvSpPr>
        <p:spPr>
          <a:xfrm>
            <a:off x="9694069" y="352425"/>
            <a:ext cx="32647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Piscina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7647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480FCF-5D2C-C0EF-74EC-8BC7EE7FCF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/>
          <a:stretch/>
        </p:blipFill>
        <p:spPr>
          <a:xfrm>
            <a:off x="0" y="0"/>
            <a:ext cx="13444538" cy="661552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3995DF-7DF9-D3CF-AA68-3ABB4B6522E1}"/>
              </a:ext>
            </a:extLst>
          </p:cNvPr>
          <p:cNvSpPr txBox="1"/>
          <p:nvPr/>
        </p:nvSpPr>
        <p:spPr>
          <a:xfrm>
            <a:off x="9617869" y="352425"/>
            <a:ext cx="3264776" cy="400110"/>
          </a:xfrm>
          <a:prstGeom prst="rect">
            <a:avLst/>
          </a:prstGeom>
          <a:solidFill>
            <a:srgbClr val="FFFFFF">
              <a:alpha val="45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Piscina/SPA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50372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F2B9A43-6CCC-2733-20DC-F26EAF7F6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8" y="0"/>
            <a:ext cx="10083800" cy="75628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216556-4E29-2A24-334B-22F603C5B406}"/>
              </a:ext>
            </a:extLst>
          </p:cNvPr>
          <p:cNvSpPr txBox="1"/>
          <p:nvPr/>
        </p:nvSpPr>
        <p:spPr>
          <a:xfrm>
            <a:off x="8748275" y="352425"/>
            <a:ext cx="4331576" cy="40011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marL="8637" algn="r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Casa Aroeira – </a:t>
            </a:r>
            <a:r>
              <a:rPr lang="pt-BR" sz="20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</a:rPr>
              <a:t>Varanda Externa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975294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</TotalTime>
  <Words>1771</Words>
  <Application>Microsoft Macintosh PowerPoint</Application>
  <PresentationFormat>Personalizar</PresentationFormat>
  <Paragraphs>241</Paragraphs>
  <Slides>54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Avenir</vt:lpstr>
      <vt:lpstr>Avenir Book</vt:lpstr>
      <vt:lpstr>Avenir Light</vt:lpstr>
      <vt:lpstr>Calibri</vt:lpstr>
      <vt:lpstr>Trebuchet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Residência na Fazenda Boa Vista | Quadra QI Lote 02</dc:title>
  <dc:creator>Yellow Brick</dc:creator>
  <cp:lastModifiedBy>Patricia P Giusti O</cp:lastModifiedBy>
  <cp:revision>139</cp:revision>
  <dcterms:created xsi:type="dcterms:W3CDTF">2020-09-23T13:01:18Z</dcterms:created>
  <dcterms:modified xsi:type="dcterms:W3CDTF">2026-03-01T20:44:15Z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2020-08-11T00:00:00Z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2020-09-23T00:00:00Z</vt:filetime>
  </property>
</Properties>
</file>